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7" r:id="rId2"/>
    <p:sldId id="258" r:id="rId3"/>
    <p:sldId id="259" r:id="rId4"/>
    <p:sldId id="260" r:id="rId5"/>
    <p:sldId id="261" r:id="rId6"/>
    <p:sldId id="334" r:id="rId7"/>
    <p:sldId id="262" r:id="rId8"/>
    <p:sldId id="263" r:id="rId9"/>
    <p:sldId id="264" r:id="rId10"/>
    <p:sldId id="265" r:id="rId11"/>
    <p:sldId id="266" r:id="rId12"/>
    <p:sldId id="267" r:id="rId13"/>
    <p:sldId id="268" r:id="rId14"/>
    <p:sldId id="269" r:id="rId15"/>
    <p:sldId id="274" r:id="rId16"/>
    <p:sldId id="275" r:id="rId17"/>
    <p:sldId id="272" r:id="rId18"/>
    <p:sldId id="273" r:id="rId19"/>
    <p:sldId id="326" r:id="rId20"/>
    <p:sldId id="327" r:id="rId21"/>
    <p:sldId id="276" r:id="rId22"/>
    <p:sldId id="277" r:id="rId23"/>
    <p:sldId id="278" r:id="rId24"/>
    <p:sldId id="279" r:id="rId25"/>
    <p:sldId id="329" r:id="rId26"/>
    <p:sldId id="280" r:id="rId27"/>
    <p:sldId id="281" r:id="rId28"/>
    <p:sldId id="332" r:id="rId29"/>
    <p:sldId id="282" r:id="rId30"/>
    <p:sldId id="283" r:id="rId31"/>
    <p:sldId id="284" r:id="rId32"/>
    <p:sldId id="285" r:id="rId33"/>
    <p:sldId id="286" r:id="rId34"/>
    <p:sldId id="289" r:id="rId35"/>
    <p:sldId id="287" r:id="rId36"/>
    <p:sldId id="288" r:id="rId37"/>
    <p:sldId id="291" r:id="rId38"/>
    <p:sldId id="295" r:id="rId39"/>
    <p:sldId id="330" r:id="rId40"/>
    <p:sldId id="296" r:id="rId41"/>
    <p:sldId id="297" r:id="rId42"/>
    <p:sldId id="298" r:id="rId43"/>
    <p:sldId id="299" r:id="rId44"/>
    <p:sldId id="300" r:id="rId45"/>
    <p:sldId id="301" r:id="rId46"/>
    <p:sldId id="302" r:id="rId47"/>
    <p:sldId id="303" r:id="rId48"/>
    <p:sldId id="304" r:id="rId49"/>
    <p:sldId id="328" r:id="rId50"/>
    <p:sldId id="323" r:id="rId51"/>
    <p:sldId id="324" r:id="rId52"/>
    <p:sldId id="305" r:id="rId53"/>
    <p:sldId id="306" r:id="rId54"/>
    <p:sldId id="307" r:id="rId55"/>
    <p:sldId id="308" r:id="rId56"/>
    <p:sldId id="336" r:id="rId57"/>
    <p:sldId id="309" r:id="rId58"/>
    <p:sldId id="310" r:id="rId59"/>
    <p:sldId id="311" r:id="rId60"/>
    <p:sldId id="312" r:id="rId61"/>
    <p:sldId id="313" r:id="rId62"/>
    <p:sldId id="314" r:id="rId63"/>
    <p:sldId id="315" r:id="rId64"/>
    <p:sldId id="316" r:id="rId65"/>
    <p:sldId id="317" r:id="rId66"/>
    <p:sldId id="325" r:id="rId67"/>
    <p:sldId id="331" r:id="rId68"/>
    <p:sldId id="318" r:id="rId69"/>
    <p:sldId id="319" r:id="rId70"/>
    <p:sldId id="320" r:id="rId71"/>
    <p:sldId id="322" r:id="rId72"/>
    <p:sldId id="335" r:id="rId73"/>
    <p:sldId id="333" r:id="rId74"/>
    <p:sldId id="321" r:id="rId75"/>
  </p:sldIdLst>
  <p:sldSz cx="9144000" cy="6858000" type="screen4x3"/>
  <p:notesSz cx="6858000" cy="91995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PORTES" initials="Lepova" lastIdx="41" clrIdx="0"/>
  <p:cmAuthor id="1" name="LOTR720527" initials="L" lastIdx="14" clrIdx="1"/>
  <p:cmAuthor id="2" name="SASA761101" initials="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2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otr720527\Documents\RESPALDO_DOC\DIRECCI&#211;N%20DE%20PLANEACI&#211;N%20Y%20EVALUACI&#211;N%202010\informe%20inst_enero_abril%202010\grafica%20de%20actividades%20varias%20por%20P.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otr720527\Documents\RESPALDO_DOC\DIRECCI&#211;N%20DE%20PLANEACI&#211;N%20Y%20EVALUACI&#211;N%202010\informe%20inst_enero_abril%202010\grafica%20de%20actividades%20varias%20por%20P.E..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heoj800211\Mis%20documentos\DEPARTAMENTO%20DE%20PRACTICAS%20Y%20ESTADIAS\7.%20Pr&#225;cticas%20y%20Estad&#237;as%202010\1.%20Estad&#237;as\1.%20Enero-Abril%202010\Inicio%20de%20estad&#237;a\Inicio%20de%20estad&#237;a%20enero%20abril%202010.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lrMapOvr bg1="lt1" tx1="dk1" bg2="lt2" tx2="dk2" accent1="accent1" accent2="accent2" accent3="accent3" accent4="accent4" accent5="accent5" accent6="accent6" hlink="hlink" folHlink="folHlink"/>
  <c:chart>
    <c:title>
      <c:tx>
        <c:rich>
          <a:bodyPr/>
          <a:lstStyle/>
          <a:p>
            <a:pPr>
              <a:defRPr lang="es-ES" sz="1400">
                <a:solidFill>
                  <a:schemeClr val="tx1"/>
                </a:solidFill>
                <a:latin typeface="Arial" pitchFamily="34" charset="0"/>
                <a:cs typeface="Arial" pitchFamily="34" charset="0"/>
              </a:defRPr>
            </a:pPr>
            <a:r>
              <a:rPr lang="en-US" sz="1400" dirty="0" err="1" smtClean="0">
                <a:solidFill>
                  <a:schemeClr val="tx1"/>
                </a:solidFill>
                <a:latin typeface="Arial" pitchFamily="34" charset="0"/>
                <a:cs typeface="Arial" pitchFamily="34" charset="0"/>
              </a:rPr>
              <a:t>Visitas</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industriales</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por</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Programa</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Educativo</a:t>
            </a:r>
            <a:r>
              <a:rPr lang="en-US" sz="1400" dirty="0" smtClean="0">
                <a:solidFill>
                  <a:schemeClr val="tx1"/>
                </a:solidFill>
                <a:latin typeface="Arial" pitchFamily="34" charset="0"/>
                <a:cs typeface="Arial" pitchFamily="34" charset="0"/>
              </a:rPr>
              <a:t> TSU</a:t>
            </a:r>
            <a:endParaRPr lang="en-US" sz="1400" dirty="0">
              <a:solidFill>
                <a:schemeClr val="tx1"/>
              </a:solidFill>
              <a:latin typeface="Arial" pitchFamily="34" charset="0"/>
              <a:cs typeface="Arial" pitchFamily="34" charset="0"/>
            </a:endParaRPr>
          </a:p>
        </c:rich>
      </c:tx>
      <c:overlay val="1"/>
    </c:title>
    <c:plotArea>
      <c:layout>
        <c:manualLayout>
          <c:layoutTarget val="inner"/>
          <c:xMode val="edge"/>
          <c:yMode val="edge"/>
          <c:x val="6.6607926854778968E-2"/>
          <c:y val="0.13442392812663029"/>
          <c:w val="0.92739960572395452"/>
          <c:h val="0.7081757765078659"/>
        </c:manualLayout>
      </c:layout>
      <c:lineChart>
        <c:grouping val="standard"/>
        <c:ser>
          <c:idx val="0"/>
          <c:order val="0"/>
          <c:tx>
            <c:strRef>
              <c:f>Hoja1!$F$2</c:f>
              <c:strCache>
                <c:ptCount val="1"/>
                <c:pt idx="0">
                  <c:v>Total</c:v>
                </c:pt>
              </c:strCache>
            </c:strRef>
          </c:tx>
          <c:marker>
            <c:symbol val="diamond"/>
            <c:size val="8"/>
          </c:marker>
          <c:dLbls>
            <c:dLbl>
              <c:idx val="7"/>
              <c:layout>
                <c:manualLayout>
                  <c:x val="-2.330786718175688E-2"/>
                  <c:y val="-3.8777929301427476E-2"/>
                </c:manualLayout>
              </c:layout>
              <c:dLblPos val="r"/>
              <c:showVal val="1"/>
              <c:separator>
</c:separator>
            </c:dLbl>
            <c:txPr>
              <a:bodyPr/>
              <a:lstStyle/>
              <a:p>
                <a:pPr>
                  <a:defRPr lang="es-ES"/>
                </a:pPr>
                <a:endParaRPr lang="es-MX"/>
              </a:p>
            </c:txPr>
            <c:dLblPos val="t"/>
            <c:showVal val="1"/>
          </c:dLbls>
          <c:cat>
            <c:strRef>
              <c:f>Hoja1!$A$3:$A$10</c:f>
              <c:strCache>
                <c:ptCount val="8"/>
                <c:pt idx="0">
                  <c:v>Mecánica</c:v>
                </c:pt>
                <c:pt idx="1">
                  <c:v>Energías Renovables</c:v>
                </c:pt>
                <c:pt idx="2">
                  <c:v>Mecatrónica</c:v>
                </c:pt>
                <c:pt idx="3">
                  <c:v>Administración y Evaluación de Proyectos</c:v>
                </c:pt>
                <c:pt idx="4">
                  <c:v>Electricidad y Electrónica Industrial</c:v>
                </c:pt>
                <c:pt idx="5">
                  <c:v>Tecnología de Alimentos</c:v>
                </c:pt>
                <c:pt idx="6">
                  <c:v>Turismo</c:v>
                </c:pt>
                <c:pt idx="7">
                  <c:v>Tecnologías de la Información y Comunicación</c:v>
                </c:pt>
              </c:strCache>
            </c:strRef>
          </c:cat>
          <c:val>
            <c:numRef>
              <c:f>Hoja1!$F$3:$F$10</c:f>
              <c:numCache>
                <c:formatCode>General</c:formatCode>
                <c:ptCount val="8"/>
                <c:pt idx="0">
                  <c:v>5</c:v>
                </c:pt>
                <c:pt idx="1">
                  <c:v>2</c:v>
                </c:pt>
                <c:pt idx="2">
                  <c:v>2</c:v>
                </c:pt>
                <c:pt idx="3">
                  <c:v>7</c:v>
                </c:pt>
                <c:pt idx="4">
                  <c:v>2</c:v>
                </c:pt>
                <c:pt idx="5">
                  <c:v>5</c:v>
                </c:pt>
                <c:pt idx="6">
                  <c:v>8</c:v>
                </c:pt>
                <c:pt idx="7">
                  <c:v>8</c:v>
                </c:pt>
              </c:numCache>
            </c:numRef>
          </c:val>
          <c:smooth val="1"/>
        </c:ser>
        <c:marker val="1"/>
        <c:axId val="61713024"/>
        <c:axId val="61931904"/>
      </c:lineChart>
      <c:catAx>
        <c:axId val="61713024"/>
        <c:scaling>
          <c:orientation val="minMax"/>
        </c:scaling>
        <c:axPos val="b"/>
        <c:tickLblPos val="nextTo"/>
        <c:txPr>
          <a:bodyPr/>
          <a:lstStyle/>
          <a:p>
            <a:pPr>
              <a:defRPr lang="es-ES" sz="900"/>
            </a:pPr>
            <a:endParaRPr lang="es-MX"/>
          </a:p>
        </c:txPr>
        <c:crossAx val="61931904"/>
        <c:crosses val="autoZero"/>
        <c:auto val="1"/>
        <c:lblAlgn val="ctr"/>
        <c:lblOffset val="100"/>
      </c:catAx>
      <c:valAx>
        <c:axId val="61931904"/>
        <c:scaling>
          <c:orientation val="minMax"/>
          <c:min val="0"/>
        </c:scaling>
        <c:axPos val="l"/>
        <c:numFmt formatCode="General" sourceLinked="1"/>
        <c:tickLblPos val="nextTo"/>
        <c:txPr>
          <a:bodyPr/>
          <a:lstStyle/>
          <a:p>
            <a:pPr>
              <a:defRPr lang="es-ES"/>
            </a:pPr>
            <a:endParaRPr lang="es-MX"/>
          </a:p>
        </c:txPr>
        <c:crossAx val="61713024"/>
        <c:crosses val="autoZero"/>
        <c:crossBetween val="between"/>
      </c:valAx>
    </c:plotArea>
    <c:plotVisOnly val="1"/>
  </c:chart>
  <c:spPr>
    <a:noFill/>
    <a:ln>
      <a:noFill/>
    </a:ln>
  </c:spPr>
  <c:txPr>
    <a:bodyPr/>
    <a:lstStyle/>
    <a:p>
      <a:pPr>
        <a:defRPr sz="1000">
          <a:latin typeface="+mn-lt"/>
        </a:defRPr>
      </a:pPr>
      <a:endParaRPr lang="es-MX"/>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s-MX"/>
  <c:chart>
    <c:view3D>
      <c:rAngAx val="1"/>
    </c:view3D>
    <c:plotArea>
      <c:layout/>
      <c:bar3DChart>
        <c:barDir val="col"/>
        <c:grouping val="clustered"/>
        <c:ser>
          <c:idx val="0"/>
          <c:order val="0"/>
          <c:tx>
            <c:strRef>
              <c:f>Hoja1!$C$4</c:f>
              <c:strCache>
                <c:ptCount val="1"/>
                <c:pt idx="0">
                  <c:v>Visitas Académicas</c:v>
                </c:pt>
              </c:strCache>
            </c:strRef>
          </c:tx>
          <c:cat>
            <c:strRef>
              <c:f>Hoja1!$B$5:$B$10</c:f>
              <c:strCache>
                <c:ptCount val="6"/>
                <c:pt idx="0">
                  <c:v>Mecatrónica</c:v>
                </c:pt>
                <c:pt idx="1">
                  <c:v>TAL </c:v>
                </c:pt>
                <c:pt idx="2">
                  <c:v>TIC</c:v>
                </c:pt>
                <c:pt idx="3">
                  <c:v>Turismo </c:v>
                </c:pt>
                <c:pt idx="4">
                  <c:v>AyEP</c:v>
                </c:pt>
                <c:pt idx="5">
                  <c:v>Mecánica </c:v>
                </c:pt>
              </c:strCache>
            </c:strRef>
          </c:cat>
          <c:val>
            <c:numRef>
              <c:f>Hoja1!$C$5:$C$10</c:f>
              <c:numCache>
                <c:formatCode>General</c:formatCode>
                <c:ptCount val="6"/>
                <c:pt idx="0">
                  <c:v>5</c:v>
                </c:pt>
                <c:pt idx="1">
                  <c:v>4</c:v>
                </c:pt>
                <c:pt idx="2">
                  <c:v>3</c:v>
                </c:pt>
                <c:pt idx="3">
                  <c:v>8</c:v>
                </c:pt>
                <c:pt idx="4">
                  <c:v>7</c:v>
                </c:pt>
                <c:pt idx="5">
                  <c:v>0</c:v>
                </c:pt>
              </c:numCache>
            </c:numRef>
          </c:val>
        </c:ser>
        <c:ser>
          <c:idx val="1"/>
          <c:order val="1"/>
          <c:tx>
            <c:strRef>
              <c:f>Hoja1!$D$4</c:f>
              <c:strCache>
                <c:ptCount val="1"/>
                <c:pt idx="0">
                  <c:v>Prácticas educativas realizadas</c:v>
                </c:pt>
              </c:strCache>
            </c:strRef>
          </c:tx>
          <c:cat>
            <c:strRef>
              <c:f>Hoja1!$B$5:$B$10</c:f>
              <c:strCache>
                <c:ptCount val="6"/>
                <c:pt idx="0">
                  <c:v>Mecatrónica</c:v>
                </c:pt>
                <c:pt idx="1">
                  <c:v>TAL </c:v>
                </c:pt>
                <c:pt idx="2">
                  <c:v>TIC</c:v>
                </c:pt>
                <c:pt idx="3">
                  <c:v>Turismo </c:v>
                </c:pt>
                <c:pt idx="4">
                  <c:v>AyEP</c:v>
                </c:pt>
                <c:pt idx="5">
                  <c:v>Mecánica </c:v>
                </c:pt>
              </c:strCache>
            </c:strRef>
          </c:cat>
          <c:val>
            <c:numRef>
              <c:f>Hoja1!$D$5:$D$10</c:f>
              <c:numCache>
                <c:formatCode>General</c:formatCode>
                <c:ptCount val="6"/>
                <c:pt idx="0">
                  <c:v>0</c:v>
                </c:pt>
                <c:pt idx="1">
                  <c:v>2</c:v>
                </c:pt>
                <c:pt idx="2">
                  <c:v>3</c:v>
                </c:pt>
                <c:pt idx="3">
                  <c:v>3</c:v>
                </c:pt>
                <c:pt idx="4">
                  <c:v>29</c:v>
                </c:pt>
                <c:pt idx="5">
                  <c:v>0</c:v>
                </c:pt>
              </c:numCache>
            </c:numRef>
          </c:val>
        </c:ser>
        <c:ser>
          <c:idx val="2"/>
          <c:order val="2"/>
          <c:tx>
            <c:strRef>
              <c:f>Hoja1!$E$4</c:f>
              <c:strCache>
                <c:ptCount val="1"/>
                <c:pt idx="0">
                  <c:v>Participación en Exposiciones Internas</c:v>
                </c:pt>
              </c:strCache>
            </c:strRef>
          </c:tx>
          <c:cat>
            <c:strRef>
              <c:f>Hoja1!$B$5:$B$10</c:f>
              <c:strCache>
                <c:ptCount val="6"/>
                <c:pt idx="0">
                  <c:v>Mecatrónica</c:v>
                </c:pt>
                <c:pt idx="1">
                  <c:v>TAL </c:v>
                </c:pt>
                <c:pt idx="2">
                  <c:v>TIC</c:v>
                </c:pt>
                <c:pt idx="3">
                  <c:v>Turismo </c:v>
                </c:pt>
                <c:pt idx="4">
                  <c:v>AyEP</c:v>
                </c:pt>
                <c:pt idx="5">
                  <c:v>Mecánica </c:v>
                </c:pt>
              </c:strCache>
            </c:strRef>
          </c:cat>
          <c:val>
            <c:numRef>
              <c:f>Hoja1!$E$5:$E$10</c:f>
              <c:numCache>
                <c:formatCode>General</c:formatCode>
                <c:ptCount val="6"/>
                <c:pt idx="0">
                  <c:v>2</c:v>
                </c:pt>
                <c:pt idx="1">
                  <c:v>2</c:v>
                </c:pt>
                <c:pt idx="2">
                  <c:v>3</c:v>
                </c:pt>
                <c:pt idx="3">
                  <c:v>1</c:v>
                </c:pt>
                <c:pt idx="4">
                  <c:v>2</c:v>
                </c:pt>
                <c:pt idx="5">
                  <c:v>0</c:v>
                </c:pt>
              </c:numCache>
            </c:numRef>
          </c:val>
        </c:ser>
        <c:ser>
          <c:idx val="3"/>
          <c:order val="3"/>
          <c:tx>
            <c:strRef>
              <c:f>Hoja1!$F$4</c:f>
              <c:strCache>
                <c:ptCount val="1"/>
                <c:pt idx="0">
                  <c:v>Participación en Exposiciones Externas</c:v>
                </c:pt>
              </c:strCache>
            </c:strRef>
          </c:tx>
          <c:cat>
            <c:strRef>
              <c:f>Hoja1!$B$5:$B$10</c:f>
              <c:strCache>
                <c:ptCount val="6"/>
                <c:pt idx="0">
                  <c:v>Mecatrónica</c:v>
                </c:pt>
                <c:pt idx="1">
                  <c:v>TAL </c:v>
                </c:pt>
                <c:pt idx="2">
                  <c:v>TIC</c:v>
                </c:pt>
                <c:pt idx="3">
                  <c:v>Turismo </c:v>
                </c:pt>
                <c:pt idx="4">
                  <c:v>AyEP</c:v>
                </c:pt>
                <c:pt idx="5">
                  <c:v>Mecánica </c:v>
                </c:pt>
              </c:strCache>
            </c:strRef>
          </c:cat>
          <c:val>
            <c:numRef>
              <c:f>Hoja1!$F$5:$F$10</c:f>
              <c:numCache>
                <c:formatCode>General</c:formatCode>
                <c:ptCount val="6"/>
                <c:pt idx="0">
                  <c:v>6</c:v>
                </c:pt>
                <c:pt idx="1">
                  <c:v>9</c:v>
                </c:pt>
                <c:pt idx="2">
                  <c:v>1</c:v>
                </c:pt>
                <c:pt idx="3">
                  <c:v>1</c:v>
                </c:pt>
                <c:pt idx="4">
                  <c:v>1</c:v>
                </c:pt>
                <c:pt idx="5">
                  <c:v>0</c:v>
                </c:pt>
              </c:numCache>
            </c:numRef>
          </c:val>
        </c:ser>
        <c:ser>
          <c:idx val="4"/>
          <c:order val="4"/>
          <c:tx>
            <c:strRef>
              <c:f>Hoja1!$G$4</c:f>
              <c:strCache>
                <c:ptCount val="1"/>
                <c:pt idx="0">
                  <c:v>Participación en Ferias</c:v>
                </c:pt>
              </c:strCache>
            </c:strRef>
          </c:tx>
          <c:cat>
            <c:strRef>
              <c:f>Hoja1!$B$5:$B$10</c:f>
              <c:strCache>
                <c:ptCount val="6"/>
                <c:pt idx="0">
                  <c:v>Mecatrónica</c:v>
                </c:pt>
                <c:pt idx="1">
                  <c:v>TAL </c:v>
                </c:pt>
                <c:pt idx="2">
                  <c:v>TIC</c:v>
                </c:pt>
                <c:pt idx="3">
                  <c:v>Turismo </c:v>
                </c:pt>
                <c:pt idx="4">
                  <c:v>AyEP</c:v>
                </c:pt>
                <c:pt idx="5">
                  <c:v>Mecánica </c:v>
                </c:pt>
              </c:strCache>
            </c:strRef>
          </c:cat>
          <c:val>
            <c:numRef>
              <c:f>Hoja1!$G$5:$G$10</c:f>
              <c:numCache>
                <c:formatCode>General</c:formatCode>
                <c:ptCount val="6"/>
                <c:pt idx="0">
                  <c:v>4</c:v>
                </c:pt>
                <c:pt idx="1">
                  <c:v>1</c:v>
                </c:pt>
                <c:pt idx="2">
                  <c:v>1</c:v>
                </c:pt>
                <c:pt idx="3">
                  <c:v>1</c:v>
                </c:pt>
                <c:pt idx="4">
                  <c:v>1</c:v>
                </c:pt>
                <c:pt idx="5">
                  <c:v>1</c:v>
                </c:pt>
              </c:numCache>
            </c:numRef>
          </c:val>
        </c:ser>
        <c:dLbls>
          <c:showVal val="1"/>
        </c:dLbls>
        <c:shape val="pyramid"/>
        <c:axId val="61958016"/>
        <c:axId val="61959552"/>
        <c:axId val="0"/>
      </c:bar3DChart>
      <c:catAx>
        <c:axId val="61958016"/>
        <c:scaling>
          <c:orientation val="minMax"/>
        </c:scaling>
        <c:axPos val="b"/>
        <c:tickLblPos val="nextTo"/>
        <c:crossAx val="61959552"/>
        <c:crosses val="autoZero"/>
        <c:auto val="1"/>
        <c:lblAlgn val="ctr"/>
        <c:lblOffset val="100"/>
      </c:catAx>
      <c:valAx>
        <c:axId val="61959552"/>
        <c:scaling>
          <c:orientation val="minMax"/>
        </c:scaling>
        <c:axPos val="l"/>
        <c:majorGridlines/>
        <c:numFmt formatCode="General" sourceLinked="1"/>
        <c:tickLblPos val="nextTo"/>
        <c:crossAx val="61958016"/>
        <c:crosses val="autoZero"/>
        <c:crossBetween val="between"/>
      </c:valAx>
    </c:plotArea>
    <c:legend>
      <c:legendPos val="r"/>
    </c:legend>
    <c:plotVisOnly val="1"/>
  </c:chart>
  <c:txPr>
    <a:bodyPr/>
    <a:lstStyle/>
    <a:p>
      <a:pPr>
        <a:defRPr sz="900"/>
      </a:pPr>
      <a:endParaRPr lang="es-MX"/>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MX"/>
  <c:chart>
    <c:plotArea>
      <c:layout>
        <c:manualLayout>
          <c:layoutTarget val="inner"/>
          <c:xMode val="edge"/>
          <c:yMode val="edge"/>
          <c:x val="0.12630971128608917"/>
          <c:y val="0.13267538926055283"/>
          <c:w val="0.42378477690288768"/>
          <c:h val="0.76472440944881992"/>
        </c:manualLayout>
      </c:layout>
      <c:pieChart>
        <c:varyColors val="1"/>
        <c:ser>
          <c:idx val="0"/>
          <c:order val="0"/>
          <c:explosion val="25"/>
          <c:dLbls>
            <c:showLegendKey val="1"/>
            <c:showVal val="1"/>
            <c:showLeaderLines val="1"/>
          </c:dLbls>
          <c:cat>
            <c:strRef>
              <c:f>Hoja2!$C$16:$G$16</c:f>
              <c:strCache>
                <c:ptCount val="5"/>
                <c:pt idx="0">
                  <c:v>Visitas Académicas</c:v>
                </c:pt>
                <c:pt idx="1">
                  <c:v>Prácticas educativas realizadas</c:v>
                </c:pt>
                <c:pt idx="2">
                  <c:v>Participación en Exposiciones Internas</c:v>
                </c:pt>
                <c:pt idx="3">
                  <c:v>Participación en Exposiciones Externas</c:v>
                </c:pt>
                <c:pt idx="4">
                  <c:v>Participación en Ferias</c:v>
                </c:pt>
              </c:strCache>
            </c:strRef>
          </c:cat>
          <c:val>
            <c:numRef>
              <c:f>Hoja2!$C$17:$G$17</c:f>
              <c:numCache>
                <c:formatCode>General</c:formatCode>
                <c:ptCount val="5"/>
                <c:pt idx="0">
                  <c:v>27</c:v>
                </c:pt>
                <c:pt idx="1">
                  <c:v>37</c:v>
                </c:pt>
                <c:pt idx="2">
                  <c:v>10</c:v>
                </c:pt>
                <c:pt idx="3">
                  <c:v>18</c:v>
                </c:pt>
                <c:pt idx="4">
                  <c:v>9</c:v>
                </c:pt>
              </c:numCache>
            </c:numRef>
          </c:val>
        </c:ser>
        <c:dLbls>
          <c:showVal val="1"/>
        </c:dLbls>
        <c:firstSliceAng val="0"/>
      </c:pieChart>
    </c:plotArea>
    <c:legend>
      <c:legendPos val="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MX"/>
  <c:clrMapOvr bg1="lt1" tx1="dk1" bg2="lt2" tx2="dk2" accent1="accent1" accent2="accent2" accent3="accent3" accent4="accent4" accent5="accent5" accent6="accent6" hlink="hlink" folHlink="folHlink"/>
  <c:chart>
    <c:view3D>
      <c:rotX val="30"/>
      <c:perspective val="30"/>
    </c:view3D>
    <c:plotArea>
      <c:layout>
        <c:manualLayout>
          <c:layoutTarget val="inner"/>
          <c:xMode val="edge"/>
          <c:yMode val="edge"/>
          <c:x val="9.6687660305762743E-2"/>
          <c:y val="0.20392628502562743"/>
          <c:w val="0.79978712040779842"/>
          <c:h val="0.75976395106455463"/>
        </c:manualLayout>
      </c:layout>
      <c:pie3DChart>
        <c:varyColors val="1"/>
        <c:ser>
          <c:idx val="0"/>
          <c:order val="0"/>
          <c:explosion val="1"/>
          <c:dPt>
            <c:idx val="0"/>
            <c:spPr>
              <a:solidFill>
                <a:srgbClr val="F2A83A"/>
              </a:solidFill>
            </c:spPr>
          </c:dPt>
          <c:dPt>
            <c:idx val="1"/>
            <c:spPr>
              <a:solidFill>
                <a:srgbClr val="7EC234"/>
              </a:solidFill>
            </c:spPr>
          </c:dPt>
          <c:dPt>
            <c:idx val="2"/>
            <c:spPr>
              <a:solidFill>
                <a:srgbClr val="296A97"/>
              </a:solidFill>
            </c:spPr>
          </c:dPt>
          <c:dLbls>
            <c:dLbl>
              <c:idx val="0"/>
              <c:layout>
                <c:manualLayout>
                  <c:x val="-0.21601652428033349"/>
                  <c:y val="8.5636204508653724E-2"/>
                </c:manualLayout>
              </c:layout>
              <c:showVal val="1"/>
              <c:showCatName val="1"/>
              <c:showPercent val="1"/>
              <c:separator>
</c:separator>
            </c:dLbl>
            <c:dLbl>
              <c:idx val="1"/>
              <c:layout>
                <c:manualLayout>
                  <c:x val="0.26618347916536794"/>
                  <c:y val="-0.24196954361617937"/>
                </c:manualLayout>
              </c:layout>
              <c:showVal val="1"/>
              <c:showCatName val="1"/>
              <c:showPercent val="1"/>
              <c:separator>
</c:separator>
            </c:dLbl>
            <c:dLbl>
              <c:idx val="2"/>
              <c:layout>
                <c:manualLayout>
                  <c:x val="0.11427526181928629"/>
                  <c:y val="6.5304864921047076E-2"/>
                </c:manualLayout>
              </c:layout>
              <c:showVal val="1"/>
              <c:showCatName val="1"/>
              <c:showPercent val="1"/>
              <c:separator>
</c:separator>
            </c:dLbl>
            <c:txPr>
              <a:bodyPr/>
              <a:lstStyle/>
              <a:p>
                <a:pPr>
                  <a:defRPr lang="es-ES"/>
                </a:pPr>
                <a:endParaRPr lang="es-MX"/>
              </a:p>
            </c:txPr>
            <c:showVal val="1"/>
            <c:showCatName val="1"/>
            <c:showPercent val="1"/>
            <c:separator>
</c:separator>
          </c:dLbls>
          <c:cat>
            <c:strRef>
              <c:f>Hoja1!$B$1:$D$1</c:f>
              <c:strCache>
                <c:ptCount val="3"/>
                <c:pt idx="0">
                  <c:v>Hidalgo ZI</c:v>
                </c:pt>
                <c:pt idx="1">
                  <c:v>Hidalgo Resto del Estado</c:v>
                </c:pt>
                <c:pt idx="2">
                  <c:v>Querétaro </c:v>
                </c:pt>
              </c:strCache>
            </c:strRef>
          </c:cat>
          <c:val>
            <c:numRef>
              <c:f>Hoja1!$B$3:$D$3</c:f>
              <c:numCache>
                <c:formatCode>General</c:formatCode>
                <c:ptCount val="3"/>
                <c:pt idx="0">
                  <c:v>6</c:v>
                </c:pt>
                <c:pt idx="1">
                  <c:v>9</c:v>
                </c:pt>
                <c:pt idx="2">
                  <c:v>2</c:v>
                </c:pt>
              </c:numCache>
            </c:numRef>
          </c:val>
        </c:ser>
      </c:pie3DChart>
    </c:plotArea>
    <c:plotVisOnly val="1"/>
  </c:chart>
  <c:spPr>
    <a:noFill/>
    <a:ln>
      <a:noFill/>
    </a:ln>
  </c:spPr>
  <c:txPr>
    <a:bodyPr/>
    <a:lstStyle/>
    <a:p>
      <a:pPr>
        <a:defRPr sz="900">
          <a:latin typeface="Arial" pitchFamily="34" charset="0"/>
          <a:cs typeface="Arial" pitchFamily="34" charset="0"/>
        </a:defRPr>
      </a:pPr>
      <a:endParaRPr lang="es-MX"/>
    </a:p>
  </c:tx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2971800" cy="459978"/>
          </a:xfrm>
          <a:prstGeom prst="rect">
            <a:avLst/>
          </a:prstGeom>
        </p:spPr>
        <p:txBody>
          <a:bodyPr vert="horz" lIns="91430" tIns="45715" rIns="91430" bIns="45715" rtlCol="0"/>
          <a:lstStyle>
            <a:lvl1pPr algn="l">
              <a:defRPr sz="1200"/>
            </a:lvl1pPr>
          </a:lstStyle>
          <a:p>
            <a:endParaRPr lang="es-ES"/>
          </a:p>
        </p:txBody>
      </p:sp>
      <p:sp>
        <p:nvSpPr>
          <p:cNvPr id="3" name="2 Marcador de fecha"/>
          <p:cNvSpPr>
            <a:spLocks noGrp="1"/>
          </p:cNvSpPr>
          <p:nvPr>
            <p:ph type="dt" idx="1"/>
          </p:nvPr>
        </p:nvSpPr>
        <p:spPr>
          <a:xfrm>
            <a:off x="3884613" y="1"/>
            <a:ext cx="2971800" cy="459978"/>
          </a:xfrm>
          <a:prstGeom prst="rect">
            <a:avLst/>
          </a:prstGeom>
        </p:spPr>
        <p:txBody>
          <a:bodyPr vert="horz" lIns="91430" tIns="45715" rIns="91430" bIns="45715" rtlCol="0"/>
          <a:lstStyle>
            <a:lvl1pPr algn="r">
              <a:defRPr sz="1200"/>
            </a:lvl1pPr>
          </a:lstStyle>
          <a:p>
            <a:fld id="{083D56BD-CF9D-493A-8139-E3FF265512FF}" type="datetimeFigureOut">
              <a:rPr lang="es-ES" smtClean="0"/>
              <a:pPr/>
              <a:t>22/07/2010</a:t>
            </a:fld>
            <a:endParaRPr lang="es-ES"/>
          </a:p>
        </p:txBody>
      </p:sp>
      <p:sp>
        <p:nvSpPr>
          <p:cNvPr id="4" name="3 Marcador de imagen de diapositiva"/>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30" tIns="45715" rIns="91430" bIns="45715" rtlCol="0" anchor="ctr"/>
          <a:lstStyle/>
          <a:p>
            <a:endParaRPr lang="es-ES"/>
          </a:p>
        </p:txBody>
      </p:sp>
      <p:sp>
        <p:nvSpPr>
          <p:cNvPr id="5" name="4 Marcador de notas"/>
          <p:cNvSpPr>
            <a:spLocks noGrp="1"/>
          </p:cNvSpPr>
          <p:nvPr>
            <p:ph type="body" sz="quarter" idx="3"/>
          </p:nvPr>
        </p:nvSpPr>
        <p:spPr>
          <a:xfrm>
            <a:off x="685800" y="4369793"/>
            <a:ext cx="5486400" cy="4139803"/>
          </a:xfrm>
          <a:prstGeom prst="rect">
            <a:avLst/>
          </a:prstGeom>
        </p:spPr>
        <p:txBody>
          <a:bodyPr vert="horz" lIns="91430" tIns="45715" rIns="91430" bIns="45715"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737988"/>
            <a:ext cx="2971800" cy="459978"/>
          </a:xfrm>
          <a:prstGeom prst="rect">
            <a:avLst/>
          </a:prstGeom>
        </p:spPr>
        <p:txBody>
          <a:bodyPr vert="horz" lIns="91430" tIns="45715" rIns="91430" bIns="45715"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737988"/>
            <a:ext cx="2971800" cy="459978"/>
          </a:xfrm>
          <a:prstGeom prst="rect">
            <a:avLst/>
          </a:prstGeom>
        </p:spPr>
        <p:txBody>
          <a:bodyPr vert="horz" lIns="91430" tIns="45715" rIns="91430" bIns="45715" rtlCol="0" anchor="b"/>
          <a:lstStyle>
            <a:lvl1pPr algn="r">
              <a:defRPr sz="1200"/>
            </a:lvl1pPr>
          </a:lstStyle>
          <a:p>
            <a:fld id="{50BB43AC-70E6-49EB-A8BF-076108747482}"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06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06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18C781-DFB1-476C-9A2D-8412C56EFAA4}" type="slidenum">
              <a:rPr lang="es-MX" smtClean="0"/>
              <a:pPr/>
              <a:t>1</a:t>
            </a:fld>
            <a:endParaRPr lang="es-MX"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885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88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EA1C8D-434D-4018-A8EF-07ED70856B4E}" type="slidenum">
              <a:rPr lang="es-MX" smtClean="0"/>
              <a:pPr/>
              <a:t>10</a:t>
            </a:fld>
            <a:endParaRPr lang="es-MX"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987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798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C281FE-81A1-403D-B192-3E0976375BBC}" type="slidenum">
              <a:rPr lang="es-MX" smtClean="0"/>
              <a:pPr/>
              <a:t>12</a:t>
            </a:fld>
            <a:endParaRPr lang="es-MX"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08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090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3314DE-D8DA-4419-A674-62D1858D9C63}" type="slidenum">
              <a:rPr lang="es-MX" smtClean="0"/>
              <a:pPr/>
              <a:t>13</a:t>
            </a:fld>
            <a:endParaRPr lang="es-MX"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19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192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D69463-0F9F-48A6-A203-9F72DD8BD952}" type="slidenum">
              <a:rPr lang="es-MX" smtClean="0"/>
              <a:pPr/>
              <a:t>14</a:t>
            </a:fld>
            <a:endParaRPr lang="es-MX"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70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70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745B76-8835-4ADB-AA3E-B06AA2EA4A41}" type="slidenum">
              <a:rPr lang="es-MX" smtClean="0"/>
              <a:pPr/>
              <a:t>15</a:t>
            </a:fld>
            <a:endParaRPr lang="es-MX"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806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880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7621B1-979E-488B-B83F-BC6FAE7FCDEA}" type="slidenum">
              <a:rPr lang="es-MX" smtClean="0"/>
              <a:pPr/>
              <a:t>16</a:t>
            </a:fld>
            <a:endParaRPr lang="es-MX"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49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49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769685-F3D0-4390-952F-27055299DA68}" type="slidenum">
              <a:rPr lang="es-MX" smtClean="0"/>
              <a:pPr/>
              <a:t>17</a:t>
            </a:fld>
            <a:endParaRPr lang="es-MX"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60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60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EC026D-2294-4A6A-A175-BA1E5672418F}" type="slidenum">
              <a:rPr lang="es-MX" smtClean="0"/>
              <a:pPr/>
              <a:t>18</a:t>
            </a:fld>
            <a:endParaRPr lang="es-MX"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29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29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76058D-68A6-414B-8912-7C9CBC8B4649}" type="slidenum">
              <a:rPr lang="es-MX" smtClean="0"/>
              <a:pPr/>
              <a:t>19</a:t>
            </a:fld>
            <a:endParaRPr lang="es-MX"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6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168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4E987C-7101-46C8-A366-D020406F915F}" type="slidenum">
              <a:rPr lang="es-MX" smtClean="0"/>
              <a:pPr/>
              <a:t>2</a:t>
            </a:fld>
            <a:endParaRPr lang="es-MX"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839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F706F3-4F19-4495-800E-815C0885B7EF}" type="slidenum">
              <a:rPr lang="es-MX" smtClean="0"/>
              <a:pPr/>
              <a:t>20</a:t>
            </a:fld>
            <a:endParaRPr lang="es-MX"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909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smtClean="0"/>
          </a:p>
        </p:txBody>
      </p:sp>
      <p:sp>
        <p:nvSpPr>
          <p:cNvPr id="8909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514D0B-811D-498B-96CA-998F75DFD44E}" type="slidenum">
              <a:rPr lang="es-MX" smtClean="0"/>
              <a:pPr/>
              <a:t>21</a:t>
            </a:fld>
            <a:endParaRPr lang="es-MX"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011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01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8A3FD5-3A62-4A6C-82D2-8F9CC98EA9C7}" type="slidenum">
              <a:rPr lang="es-MX" smtClean="0"/>
              <a:pPr/>
              <a:t>22</a:t>
            </a:fld>
            <a:endParaRPr lang="es-MX"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11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B5782F-262B-4994-93A0-BBDF1EE09600}" type="slidenum">
              <a:rPr lang="es-MX" smtClean="0"/>
              <a:pPr/>
              <a:t>23</a:t>
            </a:fld>
            <a:endParaRPr lang="es-MX"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D53A5E-DB86-407D-89D5-9D6517589BAC}" type="slidenum">
              <a:rPr lang="es-MX" smtClean="0"/>
              <a:pPr/>
              <a:t>24</a:t>
            </a:fld>
            <a:endParaRPr lang="es-MX"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D53A5E-DB86-407D-89D5-9D6517589BAC}" type="slidenum">
              <a:rPr lang="es-MX" smtClean="0"/>
              <a:pPr/>
              <a:t>25</a:t>
            </a:fld>
            <a:endParaRPr lang="es-MX"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318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931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989EBE-EF36-4965-A2BA-91BD33818775}" type="slidenum">
              <a:rPr lang="es-MX" smtClean="0"/>
              <a:pPr/>
              <a:t>26</a:t>
            </a:fld>
            <a:endParaRPr lang="es-MX"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421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42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BCBDF0-1C65-4399-A05B-84FD8C4C85EF}" type="slidenum">
              <a:rPr lang="es-MX" smtClean="0"/>
              <a:pPr/>
              <a:t>27</a:t>
            </a:fld>
            <a:endParaRPr lang="es-MX"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52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52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E574BD-F2DA-4207-9AA6-DC9CE5AF94D1}" type="slidenum">
              <a:rPr lang="es-MX" smtClean="0"/>
              <a:pPr/>
              <a:t>29</a:t>
            </a:fld>
            <a:endParaRPr lang="es-MX"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270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270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31E500-E2D5-4531-9582-640830AB3641}" type="slidenum">
              <a:rPr lang="es-MX" smtClean="0"/>
              <a:pPr/>
              <a:t>3</a:t>
            </a:fld>
            <a:endParaRPr lang="es-MX"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62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962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B052A6-7289-4FD8-997A-C7C16F9CAD72}" type="slidenum">
              <a:rPr lang="es-MX" smtClean="0"/>
              <a:pPr/>
              <a:t>30</a:t>
            </a:fld>
            <a:endParaRPr lang="es-MX"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728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dirty="0" smtClean="0"/>
          </a:p>
        </p:txBody>
      </p:sp>
      <p:sp>
        <p:nvSpPr>
          <p:cNvPr id="9728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4C9DA1-A7D9-4990-90A0-B3EE1C07E9D2}" type="slidenum">
              <a:rPr lang="es-MX" smtClean="0"/>
              <a:pPr/>
              <a:t>31</a:t>
            </a:fld>
            <a:endParaRPr lang="es-MX"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830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9830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CBEA6A-686F-4592-8C5F-952B8858F042}" type="slidenum">
              <a:rPr lang="es-MX" smtClean="0"/>
              <a:pPr/>
              <a:t>32</a:t>
            </a:fld>
            <a:endParaRPr lang="es-MX"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933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9933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43287E-F98B-446D-909E-47A37F5A7761}" type="slidenum">
              <a:rPr lang="es-MX" smtClean="0"/>
              <a:pPr/>
              <a:t>33</a:t>
            </a:fld>
            <a:endParaRPr lang="es-MX"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0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024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71B5E2-33CF-4BB4-97F8-7050BBC27809}" type="slidenum">
              <a:rPr lang="es-MX" smtClean="0"/>
              <a:pPr/>
              <a:t>34</a:t>
            </a:fld>
            <a:endParaRPr lang="es-MX"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35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0035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D98962-FF4F-497F-84EC-3B07384E6F13}" type="slidenum">
              <a:rPr lang="es-MX" smtClean="0"/>
              <a:pPr/>
              <a:t>35</a:t>
            </a:fld>
            <a:endParaRPr lang="es-MX"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137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013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62BD29-FDED-43C0-AC94-B2DE0FCF478B}" type="slidenum">
              <a:rPr lang="es-MX" smtClean="0"/>
              <a:pPr/>
              <a:t>36</a:t>
            </a:fld>
            <a:endParaRPr lang="es-MX"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445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044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E2489A-D54E-4398-A6EC-2A84A74CF395}" type="slidenum">
              <a:rPr lang="es-MX" smtClean="0"/>
              <a:pPr/>
              <a:t>37</a:t>
            </a:fld>
            <a:endParaRPr lang="es-MX"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85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085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C8F320-19F4-4403-96A4-EBAA60BB894C}" type="slidenum">
              <a:rPr lang="es-MX" smtClean="0"/>
              <a:pPr/>
              <a:t>38</a:t>
            </a:fld>
            <a:endParaRPr lang="es-MX"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85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085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C8F320-19F4-4403-96A4-EBAA60BB894C}" type="slidenum">
              <a:rPr lang="es-MX" smtClean="0"/>
              <a:pPr/>
              <a:t>39</a:t>
            </a:fld>
            <a:endParaRPr lang="es-MX"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37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373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604016-9184-406C-9521-1C05EDF3EA22}" type="slidenum">
              <a:rPr lang="es-MX" smtClean="0"/>
              <a:pPr/>
              <a:t>4</a:t>
            </a:fld>
            <a:endParaRPr lang="es-MX"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95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095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28514E-A837-44DE-BC80-EBC8E2BDBC2F}" type="slidenum">
              <a:rPr lang="es-MX" smtClean="0"/>
              <a:pPr/>
              <a:t>40</a:t>
            </a:fld>
            <a:endParaRPr lang="es-MX"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05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05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52DE2F-DFF9-4F4B-99A2-9868708DC09E}" type="slidenum">
              <a:rPr lang="es-MX" smtClean="0"/>
              <a:pPr/>
              <a:t>41</a:t>
            </a:fld>
            <a:endParaRPr lang="es-MX"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16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16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83F0EA-E6C1-4F16-8C64-5067A5756EB5}" type="slidenum">
              <a:rPr lang="es-MX" smtClean="0"/>
              <a:pPr/>
              <a:t>42</a:t>
            </a:fld>
            <a:endParaRPr lang="es-MX"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26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0120EE-3757-47FD-8331-15BDF46404AC}" type="slidenum">
              <a:rPr lang="es-MX" smtClean="0"/>
              <a:pPr/>
              <a:t>43</a:t>
            </a:fld>
            <a:endParaRPr lang="es-MX"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36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36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D09A2D-5964-4DF3-9FBF-88CF7E9BAC37}" type="slidenum">
              <a:rPr lang="es-MX" smtClean="0"/>
              <a:pPr/>
              <a:t>44</a:t>
            </a:fld>
            <a:endParaRPr lang="es-MX"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469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469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E6D83E-B3ED-4FCF-BECE-F52F9B5E2790}" type="slidenum">
              <a:rPr lang="es-MX" smtClean="0"/>
              <a:pPr/>
              <a:t>45</a:t>
            </a:fld>
            <a:endParaRPr lang="es-MX"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5715"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157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1CF1FA-8771-4C98-B5A9-A8A072FD062C}" type="slidenum">
              <a:rPr lang="es-MX" smtClean="0"/>
              <a:pPr/>
              <a:t>46</a:t>
            </a:fld>
            <a:endParaRPr lang="es-MX"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673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167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39A47A-952E-441F-86E8-8E1CD3036611}" type="slidenum">
              <a:rPr lang="es-MX" smtClean="0"/>
              <a:pPr/>
              <a:t>47</a:t>
            </a:fld>
            <a:endParaRPr lang="es-MX"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77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77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7E6F7B-979D-4925-A235-C0B73C717245}" type="slidenum">
              <a:rPr lang="es-MX" smtClean="0"/>
              <a:pPr/>
              <a:t>48</a:t>
            </a:fld>
            <a:endParaRPr lang="es-MX"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77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77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7E6F7B-979D-4925-A235-C0B73C717245}" type="slidenum">
              <a:rPr lang="es-MX" smtClean="0"/>
              <a:pPr/>
              <a:t>49</a:t>
            </a:fld>
            <a:endParaRPr lang="es-MX"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47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475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F0361B-6438-4DA2-A5C0-2648FB230D80}" type="slidenum">
              <a:rPr lang="es-MX" smtClean="0"/>
              <a:pPr/>
              <a:t>5</a:t>
            </a:fld>
            <a:endParaRPr lang="es-MX"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50</a:t>
            </a:fld>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51</a:t>
            </a:fld>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87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87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7D2F95-7EF6-4BD7-B5E1-DEABBA2CDF2D}" type="slidenum">
              <a:rPr lang="es-MX" smtClean="0"/>
              <a:pPr/>
              <a:t>52</a:t>
            </a:fld>
            <a:endParaRPr lang="es-MX"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9811"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198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5DF8FC-2185-4596-BED8-FB2A2202C3EB}" type="slidenum">
              <a:rPr lang="es-MX" smtClean="0"/>
              <a:pPr/>
              <a:t>53</a:t>
            </a:fld>
            <a:endParaRPr lang="es-MX"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083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08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9B0880-1027-48CF-9377-C0D51A7A9A19}" type="slidenum">
              <a:rPr lang="es-MX" smtClean="0"/>
              <a:pPr/>
              <a:t>54</a:t>
            </a:fld>
            <a:endParaRPr lang="es-MX"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18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18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22F28C-0F01-411B-B7A5-A5DD74189C3D}" type="slidenum">
              <a:rPr lang="es-MX" smtClean="0"/>
              <a:pPr/>
              <a:t>55</a:t>
            </a:fld>
            <a:endParaRPr lang="es-MX"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18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18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22F28C-0F01-411B-B7A5-A5DD74189C3D}" type="slidenum">
              <a:rPr lang="es-MX" smtClean="0"/>
              <a:pPr/>
              <a:t>56</a:t>
            </a:fld>
            <a:endParaRPr lang="es-MX"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2883"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2288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264EC0-815F-4714-8E54-2E8CB658F551}" type="slidenum">
              <a:rPr lang="es-MX" smtClean="0"/>
              <a:pPr/>
              <a:t>57</a:t>
            </a:fld>
            <a:endParaRPr lang="es-MX"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390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2390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78E626-0F35-423A-A419-BB97549C6682}" type="slidenum">
              <a:rPr lang="es-MX" smtClean="0"/>
              <a:pPr/>
              <a:t>58</a:t>
            </a:fld>
            <a:endParaRPr lang="es-MX"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49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493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5A3362-2E8F-40AF-8927-F001B08D1A08}" type="slidenum">
              <a:rPr lang="es-MX" smtClean="0"/>
              <a:pPr/>
              <a:t>59</a:t>
            </a:fld>
            <a:endParaRPr lang="es-MX"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6</a:t>
            </a:fld>
            <a:endParaRPr 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595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595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1191D9-F5ED-4B16-8364-5345B87E7198}" type="slidenum">
              <a:rPr lang="es-MX" smtClean="0"/>
              <a:pPr/>
              <a:t>60</a:t>
            </a:fld>
            <a:endParaRPr lang="es-MX"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69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69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1D2AAE-E625-4D05-B75F-C1240C413E9E}" type="slidenum">
              <a:rPr lang="es-MX" smtClean="0"/>
              <a:pPr/>
              <a:t>61</a:t>
            </a:fld>
            <a:endParaRPr lang="es-MX"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80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80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6C52A-C9C5-4F28-8425-A9A6C1A13CD8}" type="slidenum">
              <a:rPr lang="es-MX" smtClean="0"/>
              <a:pPr/>
              <a:t>62</a:t>
            </a:fld>
            <a:endParaRPr lang="es-MX"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90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2902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5C499E-B034-4110-8E02-33656ADF8273}" type="slidenum">
              <a:rPr lang="es-MX" smtClean="0"/>
              <a:pPr/>
              <a:t>63</a:t>
            </a:fld>
            <a:endParaRPr lang="es-MX"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005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300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BD7E96-291F-4D3B-AA17-FE5B30B9920A}" type="slidenum">
              <a:rPr lang="es-MX" smtClean="0"/>
              <a:pPr/>
              <a:t>64</a:t>
            </a:fld>
            <a:endParaRPr lang="es-MX"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10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310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385572-5128-47AD-A103-C8865B7B0A45}" type="slidenum">
              <a:rPr lang="es-MX" smtClean="0"/>
              <a:pPr/>
              <a:t>65</a:t>
            </a:fld>
            <a:endParaRPr lang="es-MX"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66</a:t>
            </a:fld>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67</a:t>
            </a:fld>
            <a:endParaRPr 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68</a:t>
            </a:fld>
            <a:endParaRPr 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69</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5779"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757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EFBDCB-273C-4348-AC82-96A6F04CEC91}" type="slidenum">
              <a:rPr lang="es-MX" smtClean="0"/>
              <a:pPr/>
              <a:t>7</a:t>
            </a:fld>
            <a:endParaRPr lang="es-MX"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20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3210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156D3-ECCC-4D9A-A00A-ABC2F5020C66}" type="slidenum">
              <a:rPr lang="es-MX" smtClean="0"/>
              <a:pPr/>
              <a:t>70</a:t>
            </a:fld>
            <a:endParaRPr lang="es-MX"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414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1341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27C7BE-1F1C-4A8A-AABC-C370734CB2BD}" type="slidenum">
              <a:rPr lang="es-MX" smtClean="0"/>
              <a:pPr/>
              <a:t>71</a:t>
            </a:fld>
            <a:endParaRPr lang="es-MX"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72</a:t>
            </a:fld>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50BB43AC-70E6-49EB-A8BF-076108747482}" type="slidenum">
              <a:rPr lang="es-ES" smtClean="0"/>
              <a:pPr/>
              <a:t>73</a:t>
            </a:fld>
            <a:endParaRPr 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3312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smtClean="0"/>
          </a:p>
        </p:txBody>
      </p:sp>
      <p:sp>
        <p:nvSpPr>
          <p:cNvPr id="13312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82F478-6858-439A-B510-C0C0F52BFC55}" type="slidenum">
              <a:rPr lang="es-MX" smtClean="0"/>
              <a:pPr/>
              <a:t>74</a:t>
            </a:fld>
            <a:endParaRPr lang="es-MX"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68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768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10BEF-D368-486D-B702-CA59D9F46482}" type="slidenum">
              <a:rPr lang="es-MX" smtClean="0"/>
              <a:pPr/>
              <a:t>8</a:t>
            </a:fld>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7827"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
        <p:nvSpPr>
          <p:cNvPr id="7782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80701D-7253-415D-B1D4-07342A0248B4}" type="slidenum">
              <a:rPr lang="es-MX" smtClean="0"/>
              <a:pPr/>
              <a:t>9</a:t>
            </a:fld>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8F1902-C022-4DD8-B9FD-F3AB067B7DFE}" type="datetimeFigureOut">
              <a:rPr lang="es-ES" smtClean="0"/>
              <a:pPr/>
              <a:t>22/07/2010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5AB840-2016-4131-9503-982E6D9AF525}"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F1902-C022-4DD8-B9FD-F3AB067B7DFE}" type="datetimeFigureOut">
              <a:rPr lang="es-ES" smtClean="0"/>
              <a:pPr/>
              <a:t>22/07/2010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AB840-2016-4131-9503-982E6D9AF525}"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3" Type="http://schemas.openxmlformats.org/officeDocument/2006/relationships/slide" Target="slide4.xml"/><Relationship Id="rId7" Type="http://schemas.openxmlformats.org/officeDocument/2006/relationships/slide" Target="slide3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43.xml"/><Relationship Id="rId4" Type="http://schemas.openxmlformats.org/officeDocument/2006/relationships/slide" Target="slide16.xml"/><Relationship Id="rId9" Type="http://schemas.openxmlformats.org/officeDocument/2006/relationships/slide" Target="slide6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357422" y="2143116"/>
            <a:ext cx="6119813" cy="954087"/>
          </a:xfrm>
          <a:prstGeom prst="rect">
            <a:avLst/>
          </a:prstGeom>
          <a:noFill/>
          <a:ln w="9525">
            <a:noFill/>
            <a:miter lim="800000"/>
            <a:headEnd/>
            <a:tailEnd/>
          </a:ln>
        </p:spPr>
        <p:txBody>
          <a:bodyPr>
            <a:spAutoFit/>
          </a:bodyPr>
          <a:lstStyle/>
          <a:p>
            <a:pPr algn="ctr" eaLnBrk="0" hangingPunct="0">
              <a:spcBef>
                <a:spcPct val="20000"/>
              </a:spcBef>
            </a:pPr>
            <a:r>
              <a:rPr lang="es-ES_tradnl" sz="2800" dirty="0">
                <a:solidFill>
                  <a:srgbClr val="800000"/>
                </a:solidFill>
                <a:latin typeface="Eras Demi ITC" pitchFamily="34" charset="0"/>
              </a:rPr>
              <a:t>Informe de Actividades            Enero – Abril 2010</a:t>
            </a:r>
            <a:endParaRPr lang="es-ES" sz="2800" dirty="0">
              <a:solidFill>
                <a:srgbClr val="800000"/>
              </a:solidFill>
            </a:endParaRPr>
          </a:p>
        </p:txBody>
      </p:sp>
      <p:sp>
        <p:nvSpPr>
          <p:cNvPr id="2051" name="Line 7"/>
          <p:cNvSpPr>
            <a:spLocks noChangeShapeType="1"/>
          </p:cNvSpPr>
          <p:nvPr/>
        </p:nvSpPr>
        <p:spPr bwMode="auto">
          <a:xfrm>
            <a:off x="2319321" y="3357562"/>
            <a:ext cx="6192837" cy="0"/>
          </a:xfrm>
          <a:prstGeom prst="line">
            <a:avLst/>
          </a:prstGeom>
          <a:noFill/>
          <a:ln w="22225">
            <a:solidFill>
              <a:schemeClr val="accent3">
                <a:lumMod val="75000"/>
              </a:schemeClr>
            </a:solidFill>
            <a:round/>
            <a:headEnd/>
            <a:tailEnd/>
          </a:ln>
        </p:spPr>
        <p:txBody>
          <a:bodyPr/>
          <a:lstStyle/>
          <a:p>
            <a:endParaRPr lang="es-ES"/>
          </a:p>
        </p:txBody>
      </p:sp>
      <p:pic>
        <p:nvPicPr>
          <p:cNvPr id="4" name="3 Imagen" descr="Colash.jpg"/>
          <p:cNvPicPr>
            <a:picLocks noChangeAspect="1"/>
          </p:cNvPicPr>
          <p:nvPr/>
        </p:nvPicPr>
        <p:blipFill>
          <a:blip r:embed="rId3" cstate="print"/>
          <a:stretch>
            <a:fillRect/>
          </a:stretch>
        </p:blipFill>
        <p:spPr>
          <a:xfrm>
            <a:off x="2062145" y="4214818"/>
            <a:ext cx="6715172" cy="10187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3429000" y="581025"/>
            <a:ext cx="5608638" cy="584200"/>
          </a:xfrm>
          <a:prstGeom prst="rect">
            <a:avLst/>
          </a:prstGeom>
          <a:noFill/>
          <a:ln w="9525">
            <a:noFill/>
            <a:miter lim="800000"/>
            <a:headEnd/>
            <a:tailEnd/>
          </a:ln>
        </p:spPr>
        <p:txBody>
          <a:bodyPr>
            <a:spAutoFit/>
          </a:bodyPr>
          <a:lstStyle/>
          <a:p>
            <a:pPr lvl="1" algn="r"/>
            <a:r>
              <a:rPr lang="es-MX" sz="2000" b="1" dirty="0">
                <a:solidFill>
                  <a:srgbClr val="800000"/>
                </a:solidFill>
              </a:rPr>
              <a:t>Programas  Educativos: Ingeniería</a:t>
            </a:r>
          </a:p>
          <a:p>
            <a:pPr lvl="1" algn="r"/>
            <a:r>
              <a:rPr lang="es-MX" sz="1200" b="1" dirty="0"/>
              <a:t>Se vincula con el proyecto </a:t>
            </a:r>
            <a:r>
              <a:rPr lang="es-MX" sz="1200" b="1" dirty="0">
                <a:solidFill>
                  <a:srgbClr val="800000"/>
                </a:solidFill>
              </a:rPr>
              <a:t>difusión institucional </a:t>
            </a:r>
            <a:r>
              <a:rPr lang="es-MX" sz="1200" b="1" dirty="0"/>
              <a:t>del poa</a:t>
            </a:r>
            <a:endParaRPr lang="es-MX" sz="2000" b="1" dirty="0">
              <a:solidFill>
                <a:srgbClr val="800000"/>
              </a:solidFill>
            </a:endParaRPr>
          </a:p>
        </p:txBody>
      </p:sp>
      <p:sp>
        <p:nvSpPr>
          <p:cNvPr id="10243" name="Text Box 7"/>
          <p:cNvSpPr txBox="1">
            <a:spLocks noChangeArrowheads="1"/>
          </p:cNvSpPr>
          <p:nvPr/>
        </p:nvSpPr>
        <p:spPr bwMode="auto">
          <a:xfrm>
            <a:off x="3357563" y="214313"/>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6" name="5 CuadroTexto"/>
          <p:cNvSpPr txBox="1"/>
          <p:nvPr/>
        </p:nvSpPr>
        <p:spPr>
          <a:xfrm>
            <a:off x="1835696" y="5741275"/>
            <a:ext cx="7128792" cy="830997"/>
          </a:xfrm>
          <a:prstGeom prst="rect">
            <a:avLst/>
          </a:prstGeom>
          <a:noFill/>
        </p:spPr>
        <p:txBody>
          <a:bodyPr wrap="square" rtlCol="0">
            <a:spAutoFit/>
          </a:bodyPr>
          <a:lstStyle/>
          <a:p>
            <a:pPr algn="just"/>
            <a:r>
              <a:rPr lang="es-MX" sz="1600" dirty="0" smtClean="0"/>
              <a:t>Es pertinente mencionar que en el periodo en cuestión se integró  un grupo de estudiantes en la modalidad de despresurizado, del P.E. de  Desarrollo Empresarial  y de Proyectos Sustentables,  iniciando trabajos con 20 estudiantes. </a:t>
            </a:r>
            <a:endParaRPr lang="es-MX" sz="1600" dirty="0"/>
          </a:p>
        </p:txBody>
      </p:sp>
      <p:pic>
        <p:nvPicPr>
          <p:cNvPr id="6146" name="Picture 2"/>
          <p:cNvPicPr>
            <a:picLocks noChangeAspect="1" noChangeArrowheads="1"/>
          </p:cNvPicPr>
          <p:nvPr/>
        </p:nvPicPr>
        <p:blipFill>
          <a:blip r:embed="rId3" cstate="print"/>
          <a:srcRect l="3125" t="6073" r="4241" b="2857"/>
          <a:stretch>
            <a:fillRect/>
          </a:stretch>
        </p:blipFill>
        <p:spPr bwMode="auto">
          <a:xfrm>
            <a:off x="2244435" y="1375794"/>
            <a:ext cx="6328093" cy="426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7"/>
          <p:cNvSpPr txBox="1">
            <a:spLocks noChangeArrowheads="1"/>
          </p:cNvSpPr>
          <p:nvPr/>
        </p:nvSpPr>
        <p:spPr bwMode="auto">
          <a:xfrm>
            <a:off x="1857356" y="5500702"/>
            <a:ext cx="6929438" cy="615553"/>
          </a:xfrm>
          <a:prstGeom prst="rect">
            <a:avLst/>
          </a:prstGeom>
          <a:solidFill>
            <a:schemeClr val="bg1"/>
          </a:solidFill>
          <a:ln w="9525">
            <a:noFill/>
            <a:miter lim="800000"/>
            <a:headEnd/>
            <a:tailEnd/>
          </a:ln>
        </p:spPr>
        <p:txBody>
          <a:bodyPr>
            <a:spAutoFit/>
          </a:bodyPr>
          <a:lstStyle/>
          <a:p>
            <a:pPr algn="just"/>
            <a:r>
              <a:rPr lang="es-MX" sz="1700" b="0" dirty="0" smtClean="0"/>
              <a:t>El mapa representa una matrícula de 1389 de inicio al cuatrimestre enero – abril 2010.</a:t>
            </a:r>
            <a:endParaRPr lang="es-MX" sz="1700" b="0" dirty="0"/>
          </a:p>
        </p:txBody>
      </p:sp>
      <p:pic>
        <p:nvPicPr>
          <p:cNvPr id="4" name="3 Imagen" descr="C:\Users\lotr720527\Documents\matricula_eneabr10.jpg"/>
          <p:cNvPicPr/>
          <p:nvPr/>
        </p:nvPicPr>
        <p:blipFill>
          <a:blip r:embed="rId3" cstate="print"/>
          <a:srcRect l="1018" t="1217"/>
          <a:stretch>
            <a:fillRect/>
          </a:stretch>
        </p:blipFill>
        <p:spPr bwMode="auto">
          <a:xfrm>
            <a:off x="1835696" y="332656"/>
            <a:ext cx="705678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2857500" y="571500"/>
            <a:ext cx="6176963" cy="584200"/>
          </a:xfrm>
          <a:prstGeom prst="rect">
            <a:avLst/>
          </a:prstGeom>
          <a:noFill/>
          <a:ln w="9525">
            <a:noFill/>
            <a:miter lim="800000"/>
            <a:headEnd/>
            <a:tailEnd/>
          </a:ln>
        </p:spPr>
        <p:txBody>
          <a:bodyPr>
            <a:spAutoFit/>
          </a:bodyPr>
          <a:lstStyle/>
          <a:p>
            <a:pPr algn="r"/>
            <a:r>
              <a:rPr lang="es-MX" sz="2000" b="1">
                <a:solidFill>
                  <a:srgbClr val="800000"/>
                </a:solidFill>
              </a:rPr>
              <a:t>Evaluaciones por Organismos Externos</a:t>
            </a:r>
          </a:p>
          <a:p>
            <a:pPr algn="r"/>
            <a:r>
              <a:rPr lang="es-MX" sz="1200" b="1"/>
              <a:t>Se vincula con el proyecto </a:t>
            </a:r>
            <a:r>
              <a:rPr lang="es-MX" sz="1200" b="1">
                <a:solidFill>
                  <a:srgbClr val="800000"/>
                </a:solidFill>
              </a:rPr>
              <a:t>evaluación institucional </a:t>
            </a:r>
            <a:r>
              <a:rPr lang="es-MX" sz="1200" b="1"/>
              <a:t>del poa</a:t>
            </a:r>
            <a:endParaRPr lang="es-MX" sz="2000" b="1">
              <a:solidFill>
                <a:srgbClr val="800000"/>
              </a:solidFill>
            </a:endParaRPr>
          </a:p>
        </p:txBody>
      </p:sp>
      <p:sp>
        <p:nvSpPr>
          <p:cNvPr id="12291" name="Text Box 7"/>
          <p:cNvSpPr txBox="1">
            <a:spLocks noChangeArrowheads="1"/>
          </p:cNvSpPr>
          <p:nvPr/>
        </p:nvSpPr>
        <p:spPr bwMode="auto">
          <a:xfrm>
            <a:off x="3357563" y="171450"/>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1229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ctr"/>
            <a:endParaRPr lang="es-MX"/>
          </a:p>
        </p:txBody>
      </p:sp>
      <p:sp>
        <p:nvSpPr>
          <p:cNvPr id="12293" name="Rectangle 1"/>
          <p:cNvSpPr>
            <a:spLocks noChangeArrowheads="1"/>
          </p:cNvSpPr>
          <p:nvPr/>
        </p:nvSpPr>
        <p:spPr bwMode="auto">
          <a:xfrm>
            <a:off x="2100245" y="1685686"/>
            <a:ext cx="4214842" cy="1600438"/>
          </a:xfrm>
          <a:prstGeom prst="rect">
            <a:avLst/>
          </a:prstGeom>
          <a:noFill/>
          <a:ln w="9525">
            <a:noFill/>
            <a:miter lim="800000"/>
            <a:headEnd/>
            <a:tailEnd/>
          </a:ln>
        </p:spPr>
        <p:txBody>
          <a:bodyPr wrap="square" anchor="ctr">
            <a:spAutoFit/>
          </a:bodyPr>
          <a:lstStyle/>
          <a:p>
            <a:pPr algn="just"/>
            <a:r>
              <a:rPr lang="es-ES" sz="1400" b="0" dirty="0">
                <a:ea typeface="Times New Roman" pitchFamily="18" charset="0"/>
                <a:cs typeface="Arial" charset="0"/>
              </a:rPr>
              <a:t>Del 24 al 26 de febrero de 2010, se llevó a cabo la </a:t>
            </a:r>
            <a:r>
              <a:rPr lang="es-ES" sz="1400" b="1" dirty="0">
                <a:ea typeface="Times New Roman" pitchFamily="18" charset="0"/>
                <a:cs typeface="Arial" charset="0"/>
              </a:rPr>
              <a:t>1ra. Auditoría interna al </a:t>
            </a:r>
            <a:r>
              <a:rPr lang="es-ES" sz="1400" b="1" dirty="0" smtClean="0">
                <a:ea typeface="Times New Roman" pitchFamily="18" charset="0"/>
                <a:cs typeface="Arial" charset="0"/>
              </a:rPr>
              <a:t>SGC de esta Universidad</a:t>
            </a:r>
            <a:r>
              <a:rPr lang="es-ES" sz="1400" b="0" dirty="0" smtClean="0">
                <a:ea typeface="Times New Roman" pitchFamily="18" charset="0"/>
                <a:cs typeface="Arial" charset="0"/>
              </a:rPr>
              <a:t>, </a:t>
            </a:r>
            <a:r>
              <a:rPr lang="es-ES" sz="1400" b="0" dirty="0">
                <a:ea typeface="Times New Roman" pitchFamily="18" charset="0"/>
                <a:cs typeface="Arial" charset="0"/>
              </a:rPr>
              <a:t>con el objetivo de verificar la conformidad de los requisitos de ISO 9001:2000 y los determinados por la organización, tomando en cuenta los criterios de la Norma ISO 9001:2000 y los documentos del </a:t>
            </a:r>
            <a:r>
              <a:rPr lang="es-ES" sz="1400" b="0" dirty="0" smtClean="0">
                <a:ea typeface="Times New Roman" pitchFamily="18" charset="0"/>
                <a:cs typeface="Arial" charset="0"/>
              </a:rPr>
              <a:t>SGC de la propia institución. </a:t>
            </a:r>
            <a:endParaRPr lang="es-ES" sz="1400" b="0" dirty="0">
              <a:ea typeface="Times New Roman" pitchFamily="18" charset="0"/>
              <a:cs typeface="Arial" charset="0"/>
            </a:endParaRPr>
          </a:p>
        </p:txBody>
      </p:sp>
      <p:sp>
        <p:nvSpPr>
          <p:cNvPr id="9" name="Rectangle 1"/>
          <p:cNvSpPr>
            <a:spLocks noChangeArrowheads="1"/>
          </p:cNvSpPr>
          <p:nvPr/>
        </p:nvSpPr>
        <p:spPr bwMode="auto">
          <a:xfrm>
            <a:off x="2100245" y="3286124"/>
            <a:ext cx="6572296" cy="738664"/>
          </a:xfrm>
          <a:prstGeom prst="rect">
            <a:avLst/>
          </a:prstGeom>
          <a:noFill/>
          <a:ln w="9525">
            <a:noFill/>
            <a:miter lim="800000"/>
            <a:headEnd/>
            <a:tailEnd/>
          </a:ln>
        </p:spPr>
        <p:txBody>
          <a:bodyPr wrap="square" anchor="ctr">
            <a:spAutoFit/>
          </a:bodyPr>
          <a:lstStyle/>
          <a:p>
            <a:pPr algn="just"/>
            <a:r>
              <a:rPr lang="es-ES" sz="1400" b="0" dirty="0" smtClean="0">
                <a:ea typeface="Times New Roman" pitchFamily="18" charset="0"/>
                <a:cs typeface="Arial" charset="0"/>
              </a:rPr>
              <a:t>Los </a:t>
            </a:r>
            <a:r>
              <a:rPr lang="es-ES" sz="1400" b="0" dirty="0">
                <a:ea typeface="Times New Roman" pitchFamily="18" charset="0"/>
                <a:cs typeface="Arial" charset="0"/>
              </a:rPr>
              <a:t>resultados de la auditoría fueron 12 no conformidades y 22 oportunidades de </a:t>
            </a:r>
            <a:r>
              <a:rPr lang="es-ES" sz="1400" b="0" dirty="0" smtClean="0">
                <a:ea typeface="Times New Roman" pitchFamily="18" charset="0"/>
                <a:cs typeface="Arial" charset="0"/>
              </a:rPr>
              <a:t>mejora, las cuales fueron atendidas en tiempo y forma para dar cumplimiento a las recomendaciones y así mantener y eficientar aun más el quehacer académico.</a:t>
            </a:r>
            <a:endParaRPr lang="es-ES" sz="1400" b="0" dirty="0">
              <a:ea typeface="Times New Roman" pitchFamily="18" charset="0"/>
              <a:cs typeface="Arial" charset="0"/>
            </a:endParaRPr>
          </a:p>
        </p:txBody>
      </p:sp>
      <p:graphicFrame>
        <p:nvGraphicFramePr>
          <p:cNvPr id="10" name="9 Tabla"/>
          <p:cNvGraphicFramePr>
            <a:graphicFrameLocks noGrp="1"/>
          </p:cNvGraphicFramePr>
          <p:nvPr/>
        </p:nvGraphicFramePr>
        <p:xfrm>
          <a:off x="2400292" y="4152905"/>
          <a:ext cx="6029360" cy="2369820"/>
        </p:xfrm>
        <a:graphic>
          <a:graphicData uri="http://schemas.openxmlformats.org/drawingml/2006/table">
            <a:tbl>
              <a:tblPr/>
              <a:tblGrid>
                <a:gridCol w="1028700"/>
                <a:gridCol w="3371850"/>
                <a:gridCol w="700116"/>
                <a:gridCol w="928694"/>
              </a:tblGrid>
              <a:tr h="190500">
                <a:tc>
                  <a:txBody>
                    <a:bodyPr/>
                    <a:lstStyle/>
                    <a:p>
                      <a:pPr algn="ctr" fontAlgn="ctr"/>
                      <a:r>
                        <a:rPr lang="es-ES" sz="1100" b="1" i="0" u="none" strike="noStrike" dirty="0">
                          <a:solidFill>
                            <a:srgbClr val="000000"/>
                          </a:solidFill>
                          <a:latin typeface="+mn-lt"/>
                        </a:rPr>
                        <a:t>Origen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ES" sz="1100" b="1" i="0" u="none" strike="noStrike" dirty="0">
                          <a:solidFill>
                            <a:srgbClr val="000000"/>
                          </a:solidFill>
                          <a:latin typeface="+mn-lt"/>
                        </a:rPr>
                        <a:t>Área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1100" b="1" i="0" u="none" strike="noStrike" dirty="0">
                          <a:solidFill>
                            <a:srgbClr val="000000"/>
                          </a:solidFill>
                          <a:latin typeface="+mn-lt"/>
                        </a:rPr>
                        <a:t>Acciones </a:t>
                      </a:r>
                      <a:endParaRPr lang="es-ES" sz="1100" b="1" i="0" u="none" strike="noStrike" dirty="0" smtClean="0">
                        <a:solidFill>
                          <a:srgbClr val="000000"/>
                        </a:solidFill>
                        <a:latin typeface="+mn-lt"/>
                      </a:endParaRPr>
                    </a:p>
                    <a:p>
                      <a:pPr algn="ctr" fontAlgn="ctr"/>
                      <a:r>
                        <a:rPr lang="es-ES" sz="1100" b="1" i="0" u="none" strike="noStrike" dirty="0" smtClean="0">
                          <a:solidFill>
                            <a:srgbClr val="000000"/>
                          </a:solidFill>
                          <a:latin typeface="+mn-lt"/>
                        </a:rPr>
                        <a:t>Correctivas</a:t>
                      </a:r>
                      <a:endParaRPr lang="es-ES" sz="11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1100" b="1" i="0" u="none" strike="noStrike" dirty="0" smtClean="0">
                          <a:solidFill>
                            <a:srgbClr val="000000"/>
                          </a:solidFill>
                          <a:latin typeface="+mn-lt"/>
                        </a:rPr>
                        <a:t>Oportunidades de Mejora</a:t>
                      </a:r>
                      <a:endParaRPr lang="es-ES" sz="11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200025">
                <a:tc rowSpan="11">
                  <a:txBody>
                    <a:bodyPr/>
                    <a:lstStyle/>
                    <a:p>
                      <a:pPr algn="ctr" fontAlgn="ctr"/>
                      <a:r>
                        <a:rPr lang="es-ES" sz="1100" b="0" i="0" u="none" strike="noStrike" dirty="0">
                          <a:solidFill>
                            <a:srgbClr val="000000"/>
                          </a:solidFill>
                          <a:latin typeface="+mn-lt"/>
                        </a:rPr>
                        <a:t>01-2010 </a:t>
                      </a:r>
                      <a:endParaRPr lang="es-ES" sz="1100" b="0" i="0" u="none" strike="noStrike" dirty="0" smtClean="0">
                        <a:solidFill>
                          <a:srgbClr val="000000"/>
                        </a:solidFill>
                        <a:latin typeface="+mn-lt"/>
                      </a:endParaRPr>
                    </a:p>
                    <a:p>
                      <a:pPr algn="ctr" fontAlgn="ctr"/>
                      <a:r>
                        <a:rPr lang="es-ES" sz="1100" b="0" i="0" u="none" strike="noStrike" dirty="0" smtClean="0">
                          <a:solidFill>
                            <a:srgbClr val="000000"/>
                          </a:solidFill>
                          <a:latin typeface="+mn-lt"/>
                        </a:rPr>
                        <a:t>(</a:t>
                      </a:r>
                      <a:r>
                        <a:rPr lang="es-ES" sz="1100" b="0" i="0" u="none" strike="noStrike" dirty="0">
                          <a:solidFill>
                            <a:srgbClr val="000000"/>
                          </a:solidFill>
                          <a:latin typeface="+mn-lt"/>
                        </a:rPr>
                        <a:t>Febrero 24 y 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ES" sz="1100" b="0" i="0" u="none" strike="noStrike" dirty="0" smtClean="0">
                          <a:solidFill>
                            <a:srgbClr val="000000"/>
                          </a:solidFill>
                          <a:latin typeface="+mn-lt"/>
                        </a:rPr>
                        <a:t>Electricidad y Electrónica Industrial</a:t>
                      </a:r>
                      <a:endParaRPr lang="es-ES" sz="11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dirty="0">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dirty="0" smtClean="0">
                          <a:solidFill>
                            <a:srgbClr val="000000"/>
                          </a:solidFill>
                          <a:latin typeface="+mn-lt"/>
                        </a:rPr>
                        <a:t>Tecnología</a:t>
                      </a:r>
                      <a:r>
                        <a:rPr lang="es-ES" sz="1100" b="0" i="0" u="none" strike="noStrike" baseline="0" dirty="0" smtClean="0">
                          <a:solidFill>
                            <a:srgbClr val="000000"/>
                          </a:solidFill>
                          <a:latin typeface="+mn-lt"/>
                        </a:rPr>
                        <a:t> de Alimentos</a:t>
                      </a:r>
                      <a:endParaRPr lang="es-ES" sz="11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a:solidFill>
                            <a:srgbClr val="000000"/>
                          </a:solidFill>
                          <a:latin typeface="+mn-lt"/>
                        </a:rPr>
                        <a:t>Recursos Humanos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dirty="0" smtClean="0">
                          <a:solidFill>
                            <a:srgbClr val="000000"/>
                          </a:solidFill>
                          <a:latin typeface="+mn-lt"/>
                        </a:rPr>
                        <a:t>Coordinación de Desarrollo Académico y Calidad Educativa</a:t>
                      </a:r>
                      <a:endParaRPr lang="es-ES" sz="11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a:solidFill>
                            <a:srgbClr val="000000"/>
                          </a:solidFill>
                          <a:latin typeface="+mn-lt"/>
                        </a:rPr>
                        <a:t>Recursos materiales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a:solidFill>
                            <a:srgbClr val="000000"/>
                          </a:solidFill>
                          <a:latin typeface="+mn-lt"/>
                        </a:rPr>
                        <a:t>Programación y Presupuesto</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1925">
                <a:tc vMerge="1">
                  <a:txBody>
                    <a:bodyPr/>
                    <a:lstStyle/>
                    <a:p>
                      <a:endParaRPr lang="es-ES"/>
                    </a:p>
                  </a:txBody>
                  <a:tcPr/>
                </a:tc>
                <a:tc>
                  <a:txBody>
                    <a:bodyPr/>
                    <a:lstStyle/>
                    <a:p>
                      <a:pPr algn="l" fontAlgn="ctr"/>
                      <a:r>
                        <a:rPr lang="es-ES" sz="1100" b="0" i="0" u="none" strike="noStrike">
                          <a:solidFill>
                            <a:srgbClr val="000000"/>
                          </a:solidFill>
                          <a:latin typeface="+mn-lt"/>
                        </a:rPr>
                        <a:t>Rectoría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90500">
                <a:tc vMerge="1">
                  <a:txBody>
                    <a:bodyPr/>
                    <a:lstStyle/>
                    <a:p>
                      <a:endParaRPr lang="es-ES"/>
                    </a:p>
                  </a:txBody>
                  <a:tcPr/>
                </a:tc>
                <a:tc>
                  <a:txBody>
                    <a:bodyPr/>
                    <a:lstStyle/>
                    <a:p>
                      <a:pPr algn="l" fontAlgn="ctr"/>
                      <a:r>
                        <a:rPr lang="es-ES" sz="1100" b="0" i="0" u="none" strike="noStrike">
                          <a:solidFill>
                            <a:srgbClr val="000000"/>
                          </a:solidFill>
                          <a:latin typeface="+mn-lt"/>
                        </a:rPr>
                        <a:t>Turismo</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11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90500">
                <a:tc vMerge="1">
                  <a:txBody>
                    <a:bodyPr/>
                    <a:lstStyle/>
                    <a:p>
                      <a:endParaRPr lang="es-ES"/>
                    </a:p>
                  </a:txBody>
                  <a:tcPr/>
                </a:tc>
                <a:tc>
                  <a:txBody>
                    <a:bodyPr/>
                    <a:lstStyle/>
                    <a:p>
                      <a:pPr algn="l" fontAlgn="ctr"/>
                      <a:r>
                        <a:rPr lang="es-ES" sz="1100" b="0" i="0" u="none" strike="noStrike">
                          <a:solidFill>
                            <a:srgbClr val="000000"/>
                          </a:solidFill>
                          <a:latin typeface="+mn-lt"/>
                        </a:rPr>
                        <a:t>Controlador de Documentos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11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90500">
                <a:tc vMerge="1">
                  <a:txBody>
                    <a:bodyPr/>
                    <a:lstStyle/>
                    <a:p>
                      <a:endParaRPr lang="es-ES"/>
                    </a:p>
                  </a:txBody>
                  <a:tcPr/>
                </a:tc>
                <a:tc>
                  <a:txBody>
                    <a:bodyPr/>
                    <a:lstStyle/>
                    <a:p>
                      <a:pPr algn="l" fontAlgn="ctr"/>
                      <a:r>
                        <a:rPr lang="es-ES" sz="1100" b="0" i="0" u="none" strike="noStrike">
                          <a:solidFill>
                            <a:srgbClr val="000000"/>
                          </a:solidFill>
                          <a:latin typeface="+mn-lt"/>
                        </a:rPr>
                        <a:t>Prácticas y Estadías</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11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90500">
                <a:tc vMerge="1">
                  <a:txBody>
                    <a:bodyPr/>
                    <a:lstStyle/>
                    <a:p>
                      <a:endParaRPr lang="es-ES"/>
                    </a:p>
                  </a:txBody>
                  <a:tcPr/>
                </a:tc>
                <a:tc>
                  <a:txBody>
                    <a:bodyPr/>
                    <a:lstStyle/>
                    <a:p>
                      <a:pPr algn="l" fontAlgn="ctr"/>
                      <a:r>
                        <a:rPr lang="es-ES" sz="1100" b="0" i="0" u="none" strike="noStrike">
                          <a:solidFill>
                            <a:srgbClr val="000000"/>
                          </a:solidFill>
                          <a:latin typeface="+mn-lt"/>
                        </a:rPr>
                        <a:t>Educación continua</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11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pic>
        <p:nvPicPr>
          <p:cNvPr id="113667" name="Picture 3" descr="C:\Documents and Settings\SASA761101.UTVM2008\Escritorio\Imagen1.jpg"/>
          <p:cNvPicPr>
            <a:picLocks noChangeAspect="1" noChangeArrowheads="1"/>
          </p:cNvPicPr>
          <p:nvPr/>
        </p:nvPicPr>
        <p:blipFill>
          <a:blip r:embed="rId3" cstate="print"/>
          <a:srcRect/>
          <a:stretch>
            <a:fillRect/>
          </a:stretch>
        </p:blipFill>
        <p:spPr bwMode="auto">
          <a:xfrm>
            <a:off x="6370666" y="1571612"/>
            <a:ext cx="2230437" cy="16700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3386138" y="528638"/>
            <a:ext cx="5643562" cy="584200"/>
          </a:xfrm>
          <a:prstGeom prst="rect">
            <a:avLst/>
          </a:prstGeom>
          <a:noFill/>
          <a:ln w="9525">
            <a:noFill/>
            <a:miter lim="800000"/>
            <a:headEnd/>
            <a:tailEnd/>
          </a:ln>
        </p:spPr>
        <p:txBody>
          <a:bodyPr>
            <a:spAutoFit/>
          </a:bodyPr>
          <a:lstStyle/>
          <a:p>
            <a:pPr lvl="1" algn="r"/>
            <a:r>
              <a:rPr lang="es-MX" sz="2000" b="1">
                <a:solidFill>
                  <a:srgbClr val="800000"/>
                </a:solidFill>
              </a:rPr>
              <a:t>Auditorias de servicios complementarios</a:t>
            </a:r>
          </a:p>
          <a:p>
            <a:pPr lvl="1" algn="r"/>
            <a:r>
              <a:rPr lang="es-MX" sz="1200" b="1"/>
              <a:t>Se vincula con el proyecto </a:t>
            </a:r>
            <a:r>
              <a:rPr lang="es-MX" sz="1200" b="1">
                <a:solidFill>
                  <a:srgbClr val="800000"/>
                </a:solidFill>
              </a:rPr>
              <a:t>evaluación institucional </a:t>
            </a:r>
            <a:r>
              <a:rPr lang="es-MX" sz="1200" b="1"/>
              <a:t>del poa</a:t>
            </a:r>
            <a:endParaRPr lang="es-MX" sz="2000" b="1">
              <a:solidFill>
                <a:srgbClr val="800000"/>
              </a:solidFill>
            </a:endParaRPr>
          </a:p>
        </p:txBody>
      </p:sp>
      <p:sp>
        <p:nvSpPr>
          <p:cNvPr id="13315" name="Text Box 7"/>
          <p:cNvSpPr txBox="1">
            <a:spLocks noChangeArrowheads="1"/>
          </p:cNvSpPr>
          <p:nvPr/>
        </p:nvSpPr>
        <p:spPr bwMode="auto">
          <a:xfrm>
            <a:off x="3357563" y="171450"/>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13316" name="Rectangle 1"/>
          <p:cNvSpPr>
            <a:spLocks noChangeArrowheads="1"/>
          </p:cNvSpPr>
          <p:nvPr/>
        </p:nvSpPr>
        <p:spPr bwMode="auto">
          <a:xfrm>
            <a:off x="1928794" y="1512262"/>
            <a:ext cx="6981844" cy="1246495"/>
          </a:xfrm>
          <a:prstGeom prst="rect">
            <a:avLst/>
          </a:prstGeom>
          <a:noFill/>
          <a:ln w="9525">
            <a:noFill/>
            <a:miter lim="800000"/>
            <a:headEnd/>
            <a:tailEnd/>
          </a:ln>
        </p:spPr>
        <p:txBody>
          <a:bodyPr wrap="square" anchor="ctr">
            <a:spAutoFit/>
          </a:bodyPr>
          <a:lstStyle/>
          <a:p>
            <a:pPr algn="just"/>
            <a:r>
              <a:rPr lang="es-MX" sz="1500" b="0" dirty="0"/>
              <a:t>La Auditoria de Servicios es una actividad dentro del SGC, la cual evalúa la percepción de los estudiantes con respecto a los servicios adicionales al educativo que reciben, como son: Escolares (SE), Bibliotecarios (SB), Laboratorios de Informática/Red (LB/R), Médicos (SM), Caja (CA), Becas (BE), Actividades Culturales y Deportivas(AC), Psicopedagogía (PS) y Programa de Emprendedores (PE</a:t>
            </a:r>
            <a:r>
              <a:rPr lang="es-MX" sz="1500" b="0" dirty="0" smtClean="0"/>
              <a:t>).</a:t>
            </a:r>
            <a:endParaRPr lang="es-MX" sz="1500" b="1" dirty="0" smtClean="0">
              <a:solidFill>
                <a:srgbClr val="FF0000"/>
              </a:solidFill>
            </a:endParaRPr>
          </a:p>
        </p:txBody>
      </p:sp>
      <p:pic>
        <p:nvPicPr>
          <p:cNvPr id="1026" name="Picture 2"/>
          <p:cNvPicPr>
            <a:picLocks noChangeAspect="1" noChangeArrowheads="1"/>
          </p:cNvPicPr>
          <p:nvPr/>
        </p:nvPicPr>
        <p:blipFill>
          <a:blip r:embed="rId3" cstate="print"/>
          <a:srcRect l="2588" r="1104" b="2326"/>
          <a:stretch>
            <a:fillRect/>
          </a:stretch>
        </p:blipFill>
        <p:spPr bwMode="auto">
          <a:xfrm>
            <a:off x="1795443" y="3378451"/>
            <a:ext cx="7215238" cy="31223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4000500" y="500063"/>
            <a:ext cx="5029200" cy="584200"/>
          </a:xfrm>
          <a:prstGeom prst="rect">
            <a:avLst/>
          </a:prstGeom>
          <a:noFill/>
          <a:ln w="9525">
            <a:noFill/>
            <a:miter lim="800000"/>
            <a:headEnd/>
            <a:tailEnd/>
          </a:ln>
        </p:spPr>
        <p:txBody>
          <a:bodyPr>
            <a:spAutoFit/>
          </a:bodyPr>
          <a:lstStyle/>
          <a:p>
            <a:pPr lvl="1" algn="r"/>
            <a:r>
              <a:rPr lang="es-MX" sz="2000" b="1">
                <a:solidFill>
                  <a:srgbClr val="800000"/>
                </a:solidFill>
              </a:rPr>
              <a:t>Educación Continua</a:t>
            </a:r>
          </a:p>
          <a:p>
            <a:pPr lvl="1" algn="r"/>
            <a:r>
              <a:rPr lang="es-MX" sz="1200" b="1"/>
              <a:t>Se vincula con el proyecto </a:t>
            </a:r>
            <a:r>
              <a:rPr lang="es-MX" sz="1200" b="1">
                <a:solidFill>
                  <a:srgbClr val="800000"/>
                </a:solidFill>
              </a:rPr>
              <a:t>extensión </a:t>
            </a:r>
            <a:r>
              <a:rPr lang="es-MX" sz="1200" b="1"/>
              <a:t>del poa</a:t>
            </a:r>
            <a:endParaRPr lang="es-MX" sz="2000" b="1">
              <a:solidFill>
                <a:srgbClr val="800000"/>
              </a:solidFill>
            </a:endParaRPr>
          </a:p>
        </p:txBody>
      </p:sp>
      <p:sp>
        <p:nvSpPr>
          <p:cNvPr id="14339" name="Text Box 7"/>
          <p:cNvSpPr txBox="1">
            <a:spLocks noChangeArrowheads="1"/>
          </p:cNvSpPr>
          <p:nvPr/>
        </p:nvSpPr>
        <p:spPr bwMode="auto">
          <a:xfrm>
            <a:off x="3357563" y="171450"/>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graphicFrame>
        <p:nvGraphicFramePr>
          <p:cNvPr id="11" name="10 Tabla"/>
          <p:cNvGraphicFramePr>
            <a:graphicFrameLocks noGrp="1"/>
          </p:cNvGraphicFramePr>
          <p:nvPr/>
        </p:nvGraphicFramePr>
        <p:xfrm>
          <a:off x="1928794" y="1714500"/>
          <a:ext cx="6929486" cy="3001930"/>
        </p:xfrm>
        <a:graphic>
          <a:graphicData uri="http://schemas.openxmlformats.org/drawingml/2006/table">
            <a:tbl>
              <a:tblPr/>
              <a:tblGrid>
                <a:gridCol w="202480"/>
                <a:gridCol w="1797784"/>
                <a:gridCol w="2000264"/>
                <a:gridCol w="1357322"/>
                <a:gridCol w="785818"/>
                <a:gridCol w="785818"/>
              </a:tblGrid>
              <a:tr h="167631">
                <a:tc>
                  <a:txBody>
                    <a:bodyPr/>
                    <a:lstStyle/>
                    <a:p>
                      <a:pPr algn="ctr" fontAlgn="ctr"/>
                      <a:r>
                        <a:rPr lang="es-ES" sz="900" b="1" i="0" u="none" strike="noStrike" dirty="0">
                          <a:latin typeface="Arial"/>
                        </a:rPr>
                        <a:t>No.</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900" b="1" i="0" u="none" strike="noStrike" dirty="0">
                          <a:latin typeface="Arial"/>
                        </a:rPr>
                        <a:t>Nombre del curso</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900" b="1" i="0" u="none" strike="noStrike" dirty="0">
                          <a:latin typeface="Arial"/>
                        </a:rPr>
                        <a:t>Dirigido a</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pt-BR" sz="900" b="1" i="0" u="none" strike="noStrike">
                          <a:latin typeface="Arial"/>
                        </a:rPr>
                        <a:t>PE o área que imparte</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900" b="1" i="0" u="none" strike="noStrike">
                          <a:latin typeface="Arial"/>
                        </a:rPr>
                        <a:t>Participantes</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900" b="1" i="0" u="none" strike="noStrike" dirty="0">
                          <a:latin typeface="Arial"/>
                        </a:rPr>
                        <a:t>Ingreso aproximado</a:t>
                      </a:r>
                    </a:p>
                  </a:txBody>
                  <a:tcPr marL="5238" marR="5238" marT="52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167631">
                <a:tc>
                  <a:txBody>
                    <a:bodyPr/>
                    <a:lstStyle/>
                    <a:p>
                      <a:pPr algn="ctr" fontAlgn="t"/>
                      <a:r>
                        <a:rPr lang="es-ES" sz="900" b="0" i="0" u="none" strike="noStrike" dirty="0">
                          <a:latin typeface="Arial"/>
                        </a:rPr>
                        <a:t>1</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900" b="0" i="0" u="none" strike="noStrike" dirty="0">
                          <a:latin typeface="Arial"/>
                        </a:rPr>
                        <a:t>Inglés Básico III (Sábado)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Público en General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Coordinación de Idiomas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$3,300.00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89054">
                <a:tc>
                  <a:txBody>
                    <a:bodyPr/>
                    <a:lstStyle/>
                    <a:p>
                      <a:pPr algn="ctr" fontAlgn="t"/>
                      <a:r>
                        <a:rPr lang="es-ES" sz="900" b="0" i="0" u="none" strike="noStrike" dirty="0">
                          <a:latin typeface="Arial"/>
                        </a:rPr>
                        <a:t>2</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900" b="0" i="0" u="none" strike="noStrike" dirty="0">
                          <a:latin typeface="Arial"/>
                        </a:rPr>
                        <a:t>Inglés Básico I (Sábado)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Público en General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Coordinación de Idiomas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dirty="0">
                          <a:latin typeface="Arial"/>
                        </a:rPr>
                        <a:t>$2,100.00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51446">
                <a:tc>
                  <a:txBody>
                    <a:bodyPr/>
                    <a:lstStyle/>
                    <a:p>
                      <a:pPr algn="ctr" fontAlgn="t"/>
                      <a:r>
                        <a:rPr lang="es-ES" sz="900" b="0" i="0" u="none" strike="noStrike" dirty="0">
                          <a:latin typeface="Arial"/>
                        </a:rPr>
                        <a:t>3</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900" b="0" i="0" u="none" strike="noStrike">
                          <a:latin typeface="Arial"/>
                        </a:rPr>
                        <a:t>Preparación para la Acreditación del Bachillerato I (CENEVAL)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Público en General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Independiente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14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$7,650.00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35262">
                <a:tc>
                  <a:txBody>
                    <a:bodyPr/>
                    <a:lstStyle/>
                    <a:p>
                      <a:pPr algn="ctr" fontAlgn="t"/>
                      <a:r>
                        <a:rPr lang="es-ES" sz="900" b="0" i="0" u="none" strike="noStrike" dirty="0">
                          <a:latin typeface="Arial"/>
                        </a:rPr>
                        <a:t>4</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a:latin typeface="Arial"/>
                        </a:rPr>
                        <a:t>Introducción a la Lengua Hñahñu</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a:latin typeface="Arial"/>
                        </a:rPr>
                        <a:t>Alumnos de P.E. de Turismo y Admnistrativos de la UTVM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a:latin typeface="Arial"/>
                        </a:rPr>
                        <a:t>Turismo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ctr" fontAlgn="b"/>
                      <a:r>
                        <a:rPr lang="es-ES" sz="900" b="0" i="0" u="none" strike="noStrike">
                          <a:latin typeface="Arial"/>
                        </a:rPr>
                        <a:t>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r" fontAlgn="b"/>
                      <a:r>
                        <a:rPr lang="es-ES" sz="900" b="0" i="0" u="none" strike="noStrike" dirty="0">
                          <a:latin typeface="Arial"/>
                        </a:rPr>
                        <a:t>$1,525.00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r>
              <a:tr h="89054">
                <a:tc>
                  <a:txBody>
                    <a:bodyPr/>
                    <a:lstStyle/>
                    <a:p>
                      <a:pPr algn="ctr" fontAlgn="t"/>
                      <a:r>
                        <a:rPr lang="es-ES" sz="900" b="0" i="0" u="none" strike="noStrike" dirty="0">
                          <a:latin typeface="Arial"/>
                        </a:rPr>
                        <a:t>5</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dirty="0" smtClean="0">
                          <a:latin typeface="Arial"/>
                        </a:rPr>
                        <a:t>Curso </a:t>
                      </a:r>
                      <a:r>
                        <a:rPr lang="es-ES" sz="900" b="0" i="0" u="none" strike="noStrike" dirty="0">
                          <a:latin typeface="Arial"/>
                        </a:rPr>
                        <a:t>Taller "Carta a la Tierra"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a:latin typeface="Arial"/>
                        </a:rPr>
                        <a:t>Alumnos de P.E. de Turismo, docentes y Admnistrativos de la UTVM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l" fontAlgn="b"/>
                      <a:r>
                        <a:rPr lang="es-ES" sz="900" b="0" i="0" u="none" strike="noStrike">
                          <a:latin typeface="Arial"/>
                        </a:rPr>
                        <a:t>Turismo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ctr" fontAlgn="b"/>
                      <a:r>
                        <a:rPr lang="es-ES" sz="900" b="0" i="0" u="none" strike="noStrike">
                          <a:latin typeface="Arial"/>
                        </a:rPr>
                        <a:t>181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c>
                  <a:txBody>
                    <a:bodyPr/>
                    <a:lstStyle/>
                    <a:p>
                      <a:pPr algn="r" fontAlgn="b"/>
                      <a:r>
                        <a:rPr lang="es-ES" sz="900" b="0" i="0" u="none" strike="noStrike" dirty="0">
                          <a:latin typeface="Arial"/>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F9"/>
                    </a:solidFill>
                  </a:tcPr>
                </a:tc>
              </a:tr>
              <a:tr h="89054">
                <a:tc>
                  <a:txBody>
                    <a:bodyPr/>
                    <a:lstStyle/>
                    <a:p>
                      <a:pPr algn="ctr" fontAlgn="t"/>
                      <a:r>
                        <a:rPr lang="es-ES" sz="900" b="0" i="0" u="none" strike="noStrike" dirty="0">
                          <a:latin typeface="Arial"/>
                        </a:rPr>
                        <a:t>6</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s-ES" sz="900" b="0" i="0" u="none" strike="noStrike">
                          <a:solidFill>
                            <a:srgbClr val="000000"/>
                          </a:solidFill>
                          <a:latin typeface="Arial"/>
                        </a:rPr>
                        <a:t>Transformacion e Industrializacion de la Leche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Docentes de la UTVM, CBTA 67 y productores de la Región.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dirty="0">
                          <a:latin typeface="Arial"/>
                        </a:rPr>
                        <a:t>Tecnología de Alimentos y FIRA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a:latin typeface="Arial"/>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89054">
                <a:tc>
                  <a:txBody>
                    <a:bodyPr/>
                    <a:lstStyle/>
                    <a:p>
                      <a:pPr algn="ctr" fontAlgn="t"/>
                      <a:r>
                        <a:rPr lang="es-ES" sz="900" b="0" i="0" u="none" strike="noStrike" dirty="0">
                          <a:latin typeface="Arial"/>
                        </a:rPr>
                        <a:t>7</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ES" sz="900" b="0" i="0" u="none" strike="noStrike">
                          <a:latin typeface="Arial"/>
                        </a:rPr>
                        <a:t>Diplomado en Diseño Mecanico Asistido por Computadora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dirty="0">
                          <a:latin typeface="Arial"/>
                        </a:rPr>
                        <a:t>Alumnos Egresados de </a:t>
                      </a:r>
                      <a:r>
                        <a:rPr lang="es-ES" sz="900" b="0" i="0" u="none" strike="noStrike" dirty="0" smtClean="0">
                          <a:latin typeface="Arial"/>
                        </a:rPr>
                        <a:t>Mecánica </a:t>
                      </a:r>
                      <a:r>
                        <a:rPr lang="es-ES" sz="900" b="0" i="0" u="none" strike="noStrike" dirty="0">
                          <a:latin typeface="Arial"/>
                        </a:rPr>
                        <a:t>y de la Ing. en </a:t>
                      </a:r>
                      <a:r>
                        <a:rPr lang="es-ES" sz="900" b="0" i="0" u="none" strike="noStrike" dirty="0" smtClean="0">
                          <a:latin typeface="Arial"/>
                        </a:rPr>
                        <a:t>Mecatrónica.</a:t>
                      </a:r>
                      <a:endParaRPr lang="es-ES" sz="900" b="0" i="0" u="none" strike="noStrike" dirty="0">
                        <a:latin typeface="Arial"/>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900" b="0" i="0" u="none" strike="noStrike">
                          <a:latin typeface="Arial"/>
                        </a:rPr>
                        <a:t>Electricidad y Electronica Industrial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900" b="0" i="0" u="none" strike="noStrike">
                          <a:latin typeface="Arial"/>
                        </a:rPr>
                        <a:t>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900" b="0" i="0" u="none" strike="noStrike" dirty="0">
                          <a:latin typeface="Arial"/>
                        </a:rPr>
                        <a:t>$8,800.00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7631">
                <a:tc>
                  <a:txBody>
                    <a:bodyPr/>
                    <a:lstStyle/>
                    <a:p>
                      <a:pPr algn="ctr" fontAlgn="t"/>
                      <a:r>
                        <a:rPr lang="es-ES" sz="900" b="0" i="0" u="none" strike="noStrike" dirty="0">
                          <a:latin typeface="Arial"/>
                        </a:rPr>
                        <a:t>8</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t"/>
                      <a:r>
                        <a:rPr lang="es-ES" sz="900" b="0" i="0" u="none" strike="noStrike">
                          <a:solidFill>
                            <a:srgbClr val="000000"/>
                          </a:solidFill>
                          <a:latin typeface="Arial"/>
                        </a:rPr>
                        <a:t>Inglés  basico II (sábado)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b"/>
                      <a:r>
                        <a:rPr lang="es-ES" sz="900" b="0" i="0" u="none" strike="noStrike">
                          <a:latin typeface="Arial"/>
                        </a:rPr>
                        <a:t>Público en General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b"/>
                      <a:r>
                        <a:rPr lang="es-ES" sz="900" b="0" i="0" u="none" strike="noStrike">
                          <a:latin typeface="Arial"/>
                        </a:rPr>
                        <a:t>Coordinación de Idiomas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ctr" fontAlgn="b"/>
                      <a:r>
                        <a:rPr lang="es-ES" sz="900" b="0" i="0" u="none" strike="noStrike">
                          <a:latin typeface="Arial"/>
                        </a:rPr>
                        <a:t>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r" fontAlgn="b"/>
                      <a:r>
                        <a:rPr lang="es-ES" sz="900" b="0" i="0" u="none" strike="noStrike" dirty="0">
                          <a:latin typeface="Arial"/>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r>
              <a:tr h="167631">
                <a:tc>
                  <a:txBody>
                    <a:bodyPr/>
                    <a:lstStyle/>
                    <a:p>
                      <a:pPr algn="ctr" fontAlgn="t"/>
                      <a:r>
                        <a:rPr lang="es-ES" sz="900" b="0" i="0" u="none" strike="noStrike">
                          <a:latin typeface="Arial"/>
                        </a:rPr>
                        <a:t>9</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t"/>
                      <a:r>
                        <a:rPr lang="es-ES" sz="900" b="0" i="0" u="none" strike="noStrike">
                          <a:solidFill>
                            <a:srgbClr val="000000"/>
                          </a:solidFill>
                          <a:latin typeface="Arial"/>
                        </a:rPr>
                        <a:t>Inglés  Intemedio I (sábado)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b"/>
                      <a:r>
                        <a:rPr lang="es-ES" sz="900" b="0" i="0" u="none" strike="noStrike">
                          <a:latin typeface="Arial"/>
                        </a:rPr>
                        <a:t>Público en General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l" fontAlgn="b"/>
                      <a:r>
                        <a:rPr lang="es-ES" sz="900" b="0" i="0" u="none" strike="noStrike">
                          <a:latin typeface="Arial"/>
                        </a:rPr>
                        <a:t>Coordinación de Idiomas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ctr" fontAlgn="b"/>
                      <a:r>
                        <a:rPr lang="es-ES" sz="900" b="0" i="0" u="none" strike="noStrike">
                          <a:latin typeface="Arial"/>
                        </a:rPr>
                        <a:t>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c>
                  <a:txBody>
                    <a:bodyPr/>
                    <a:lstStyle/>
                    <a:p>
                      <a:pPr algn="r" fontAlgn="b"/>
                      <a:r>
                        <a:rPr lang="es-ES" sz="900" b="0" i="0" u="none" strike="noStrike" dirty="0">
                          <a:latin typeface="Arial"/>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BED"/>
                    </a:solidFill>
                  </a:tcPr>
                </a:tc>
              </a:tr>
              <a:tr h="167631">
                <a:tc>
                  <a:txBody>
                    <a:bodyPr/>
                    <a:lstStyle/>
                    <a:p>
                      <a:pPr algn="ctr" fontAlgn="t"/>
                      <a:r>
                        <a:rPr lang="es-ES" sz="900" b="0" i="0" u="none" strike="noStrike">
                          <a:latin typeface="Arial"/>
                        </a:rPr>
                        <a:t>10</a:t>
                      </a: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s-ES" sz="900" b="0" i="0" u="none" strike="noStrike">
                          <a:solidFill>
                            <a:srgbClr val="000000"/>
                          </a:solidFill>
                          <a:latin typeface="Arial"/>
                        </a:rPr>
                        <a:t>Informatica Básica(entre semana)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ES" sz="900" b="0" i="0" u="none" strike="noStrike">
                          <a:latin typeface="Arial"/>
                        </a:rPr>
                        <a:t>Personal de la Empresa Asfaltos, Maquinaria y Construcciones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s-ES" sz="900" b="0" i="0" u="none" strike="noStrike">
                          <a:latin typeface="Arial"/>
                        </a:rPr>
                        <a:t>Tecnologias de la Información y Comunicación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ES" sz="900" b="0" i="0" u="none" strike="noStrike">
                          <a:latin typeface="Arial"/>
                        </a:rPr>
                        <a:t>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ES" sz="900" b="0" i="0" u="none" strike="noStrike" dirty="0">
                          <a:latin typeface="Arial"/>
                        </a:rPr>
                        <a:t>$10,400.00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81147">
                <a:tc>
                  <a:txBody>
                    <a:bodyPr/>
                    <a:lstStyle/>
                    <a:p>
                      <a:pPr algn="ctr" fontAlgn="t"/>
                      <a:endParaRPr lang="es-ES" sz="900" b="0" i="0" u="none" strike="noStrike" dirty="0">
                        <a:latin typeface="Arial"/>
                      </a:endParaRPr>
                    </a:p>
                  </a:txBody>
                  <a:tcPr marL="5238" marR="5238" marT="5238"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l" fontAlgn="t"/>
                      <a:endParaRPr lang="es-ES" sz="900" b="0" i="0" u="none" strike="noStrike" dirty="0">
                        <a:latin typeface="Arial"/>
                      </a:endParaRPr>
                    </a:p>
                  </a:txBody>
                  <a:tcPr marL="5238" marR="5238" marT="5238"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t"/>
                      <a:endParaRPr lang="es-ES" sz="800" b="0" i="0" u="none" strike="noStrike" dirty="0">
                        <a:solidFill>
                          <a:srgbClr val="000000"/>
                        </a:solidFill>
                        <a:latin typeface="Arial"/>
                      </a:endParaRP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s-ES" sz="800" b="0" i="0" u="none" strike="noStrike" dirty="0">
                        <a:latin typeface="Arial"/>
                      </a:endParaRPr>
                    </a:p>
                  </a:txBody>
                  <a:tcPr marL="5238" marR="5238" marT="52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s-ES" sz="900" b="1" i="0" u="none" strike="noStrike" dirty="0" smtClean="0">
                          <a:latin typeface="Arial" pitchFamily="34" charset="0"/>
                          <a:cs typeface="Arial" pitchFamily="34" charset="0"/>
                        </a:rPr>
                        <a:t>294</a:t>
                      </a:r>
                      <a:endParaRPr lang="es-ES" sz="900" b="1" i="0" u="none" strike="noStrike" dirty="0">
                        <a:latin typeface="Arial" pitchFamily="34" charset="0"/>
                        <a:cs typeface="Arial" pitchFamily="34" charset="0"/>
                      </a:endParaRPr>
                    </a:p>
                  </a:txBody>
                  <a:tcPr marL="5238" marR="5238" marT="52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t"/>
                      <a:r>
                        <a:rPr lang="es-ES" sz="900" b="1" i="0" u="none" strike="noStrike" dirty="0" smtClean="0">
                          <a:latin typeface="Arial" pitchFamily="34" charset="0"/>
                          <a:cs typeface="Arial" pitchFamily="34" charset="0"/>
                        </a:rPr>
                        <a:t>$33,775.00</a:t>
                      </a:r>
                      <a:endParaRPr lang="es-ES" sz="900" b="1" i="0" u="none" strike="noStrike" dirty="0">
                        <a:latin typeface="Arial" pitchFamily="34" charset="0"/>
                        <a:cs typeface="Arial" pitchFamily="34" charset="0"/>
                      </a:endParaRPr>
                    </a:p>
                  </a:txBody>
                  <a:tcPr marL="5238" marR="5238" marT="5238"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graphicFrame>
        <p:nvGraphicFramePr>
          <p:cNvPr id="5" name="4 Tabla"/>
          <p:cNvGraphicFramePr>
            <a:graphicFrameLocks noGrp="1"/>
          </p:cNvGraphicFramePr>
          <p:nvPr/>
        </p:nvGraphicFramePr>
        <p:xfrm>
          <a:off x="1857374" y="5357813"/>
          <a:ext cx="7072343" cy="699072"/>
        </p:xfrm>
        <a:graphic>
          <a:graphicData uri="http://schemas.openxmlformats.org/drawingml/2006/table">
            <a:tbl>
              <a:tblPr/>
              <a:tblGrid>
                <a:gridCol w="261871"/>
                <a:gridCol w="6810472"/>
              </a:tblGrid>
              <a:tr h="212343">
                <a:tc>
                  <a:txBody>
                    <a:bodyPr/>
                    <a:lstStyle/>
                    <a:p>
                      <a:pPr algn="ctr" fontAlgn="b"/>
                      <a:r>
                        <a:rPr lang="es-ES" sz="900" b="0" i="0" u="none" strike="noStrike" dirty="0">
                          <a:latin typeface="Arial"/>
                        </a:rPr>
                        <a:t> </a:t>
                      </a:r>
                    </a:p>
                  </a:txBody>
                  <a:tcPr marL="6636" marR="6636" marT="66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F9"/>
                    </a:solidFill>
                  </a:tcPr>
                </a:tc>
                <a:tc>
                  <a:txBody>
                    <a:bodyPr/>
                    <a:lstStyle/>
                    <a:p>
                      <a:pPr algn="just" fontAlgn="t"/>
                      <a:r>
                        <a:rPr lang="es-ES" sz="900" b="0" i="0" u="none" strike="noStrike" baseline="0" dirty="0" smtClean="0">
                          <a:solidFill>
                            <a:srgbClr val="000000"/>
                          </a:solidFill>
                          <a:latin typeface="Arial"/>
                        </a:rPr>
                        <a:t> </a:t>
                      </a:r>
                      <a:r>
                        <a:rPr lang="es-ES" sz="900" b="0" i="0" u="none" strike="noStrike" dirty="0" smtClean="0">
                          <a:solidFill>
                            <a:srgbClr val="000000"/>
                          </a:solidFill>
                          <a:latin typeface="Arial"/>
                        </a:rPr>
                        <a:t>Estos </a:t>
                      </a:r>
                      <a:r>
                        <a:rPr lang="es-ES" sz="900" b="0" i="0" u="none" strike="noStrike" dirty="0">
                          <a:solidFill>
                            <a:srgbClr val="000000"/>
                          </a:solidFill>
                          <a:latin typeface="Arial"/>
                        </a:rPr>
                        <a:t>cursos fueron reportados al Departamento de </a:t>
                      </a:r>
                      <a:r>
                        <a:rPr lang="es-ES" sz="900" b="0" i="0" u="none" strike="noStrike" dirty="0" smtClean="0">
                          <a:solidFill>
                            <a:srgbClr val="000000"/>
                          </a:solidFill>
                          <a:latin typeface="Arial"/>
                        </a:rPr>
                        <a:t>Educación </a:t>
                      </a:r>
                      <a:r>
                        <a:rPr lang="es-ES" sz="900" b="0" i="0" u="none" strike="noStrike" dirty="0">
                          <a:solidFill>
                            <a:srgbClr val="000000"/>
                          </a:solidFill>
                          <a:latin typeface="Arial"/>
                        </a:rPr>
                        <a:t>Continua </a:t>
                      </a:r>
                      <a:r>
                        <a:rPr lang="es-ES" sz="900" b="0" i="0" u="none" strike="noStrike" dirty="0" smtClean="0">
                          <a:solidFill>
                            <a:srgbClr val="000000"/>
                          </a:solidFill>
                          <a:latin typeface="Arial"/>
                        </a:rPr>
                        <a:t>los </a:t>
                      </a:r>
                      <a:r>
                        <a:rPr lang="es-ES" sz="900" b="0" i="0" u="none" strike="noStrike" dirty="0">
                          <a:solidFill>
                            <a:srgbClr val="000000"/>
                          </a:solidFill>
                          <a:latin typeface="Arial"/>
                        </a:rPr>
                        <a:t>cuales se entregaron reconocimientos foliados </a:t>
                      </a:r>
                      <a:r>
                        <a:rPr lang="es-ES" sz="900" b="0" i="0" u="none" strike="noStrike" dirty="0" smtClean="0">
                          <a:solidFill>
                            <a:srgbClr val="000000"/>
                          </a:solidFill>
                          <a:latin typeface="Arial"/>
                        </a:rPr>
                        <a:t>  adscritos </a:t>
                      </a:r>
                      <a:r>
                        <a:rPr lang="es-ES" sz="900" b="0" i="0" u="none" strike="noStrike" dirty="0">
                          <a:solidFill>
                            <a:srgbClr val="000000"/>
                          </a:solidFill>
                          <a:latin typeface="Arial"/>
                        </a:rPr>
                        <a:t>a libro de </a:t>
                      </a:r>
                      <a:r>
                        <a:rPr lang="es-ES" sz="900" b="0" i="0" u="none" strike="noStrike" dirty="0" smtClean="0">
                          <a:solidFill>
                            <a:srgbClr val="000000"/>
                          </a:solidFill>
                          <a:latin typeface="Arial"/>
                        </a:rPr>
                        <a:t>Capacitación. </a:t>
                      </a:r>
                      <a:r>
                        <a:rPr lang="es-ES" sz="900" b="0" i="0" u="none" strike="noStrike" dirty="0">
                          <a:solidFill>
                            <a:srgbClr val="000000"/>
                          </a:solidFill>
                          <a:latin typeface="Arial"/>
                        </a:rPr>
                        <a:t>Los costos fueron absorbidos por el programa Educativo de Turismo (5) y Fideicomisos Instituidos </a:t>
                      </a:r>
                      <a:r>
                        <a:rPr lang="es-ES" sz="900" b="0" i="0" u="none" strike="noStrike" dirty="0" smtClean="0">
                          <a:solidFill>
                            <a:srgbClr val="000000"/>
                          </a:solidFill>
                          <a:latin typeface="Arial"/>
                        </a:rPr>
                        <a:t>para </a:t>
                      </a:r>
                      <a:r>
                        <a:rPr lang="es-ES" sz="900" b="0" i="0" u="none" strike="noStrike" dirty="0">
                          <a:solidFill>
                            <a:srgbClr val="000000"/>
                          </a:solidFill>
                          <a:latin typeface="Arial"/>
                        </a:rPr>
                        <a:t>la Agricultura (FIRA)(6</a:t>
                      </a:r>
                      <a:r>
                        <a:rPr lang="es-ES" sz="900" b="0" i="0" u="none" strike="noStrike" dirty="0" smtClean="0">
                          <a:solidFill>
                            <a:srgbClr val="000000"/>
                          </a:solidFill>
                          <a:latin typeface="Arial"/>
                        </a:rPr>
                        <a:t>).</a:t>
                      </a:r>
                      <a:endParaRPr lang="es-ES" sz="900" b="0" i="0" u="none" strike="noStrike" dirty="0">
                        <a:solidFill>
                          <a:srgbClr val="000000"/>
                        </a:solidFill>
                        <a:latin typeface="Arial"/>
                      </a:endParaRPr>
                    </a:p>
                  </a:txBody>
                  <a:tcPr marL="6636" marR="6636" marT="6636" marB="0">
                    <a:lnL w="12700" cap="flat" cmpd="sng" algn="ctr">
                      <a:solidFill>
                        <a:srgbClr val="000000"/>
                      </a:solidFill>
                      <a:prstDash val="solid"/>
                      <a:round/>
                      <a:headEnd type="none" w="med" len="med"/>
                      <a:tailEnd type="none" w="med" len="med"/>
                    </a:lnL>
                    <a:lnR>
                      <a:noFill/>
                    </a:lnR>
                    <a:lnT>
                      <a:noFill/>
                    </a:lnT>
                    <a:lnB>
                      <a:noFill/>
                    </a:lnB>
                  </a:tcPr>
                </a:tc>
              </a:tr>
              <a:tr h="218978">
                <a:tc>
                  <a:txBody>
                    <a:bodyPr/>
                    <a:lstStyle/>
                    <a:p>
                      <a:pPr algn="ctr" fontAlgn="b"/>
                      <a:r>
                        <a:rPr lang="es-ES" sz="900" b="0" i="0" u="none" strike="noStrike" dirty="0">
                          <a:latin typeface="Arial"/>
                        </a:rPr>
                        <a:t> </a:t>
                      </a:r>
                    </a:p>
                  </a:txBody>
                  <a:tcPr marL="6636" marR="6636" marT="663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BED"/>
                    </a:solidFill>
                  </a:tcPr>
                </a:tc>
                <a:tc>
                  <a:txBody>
                    <a:bodyPr/>
                    <a:lstStyle/>
                    <a:p>
                      <a:pPr algn="just" fontAlgn="b"/>
                      <a:r>
                        <a:rPr lang="es-ES" sz="900" b="0" i="0" u="none" strike="noStrike" dirty="0" smtClean="0">
                          <a:latin typeface="Arial"/>
                        </a:rPr>
                        <a:t> Los </a:t>
                      </a:r>
                      <a:r>
                        <a:rPr lang="es-ES" sz="900" b="0" i="0" u="none" strike="noStrike" dirty="0">
                          <a:latin typeface="Arial"/>
                        </a:rPr>
                        <a:t>cursos de </a:t>
                      </a:r>
                      <a:r>
                        <a:rPr lang="es-ES" sz="900" b="0" i="0" u="none" strike="noStrike" dirty="0" smtClean="0">
                          <a:latin typeface="Arial"/>
                        </a:rPr>
                        <a:t>inglés </a:t>
                      </a:r>
                      <a:r>
                        <a:rPr lang="es-ES" sz="900" b="0" i="0" u="none" strike="noStrike" dirty="0">
                          <a:latin typeface="Arial"/>
                        </a:rPr>
                        <a:t>que se reportan, no aparecen con cantidades por que </a:t>
                      </a:r>
                      <a:r>
                        <a:rPr lang="es-ES" sz="900" b="0" i="0" u="none" strike="noStrike" dirty="0" smtClean="0">
                          <a:latin typeface="Arial"/>
                        </a:rPr>
                        <a:t>iniciaron a final</a:t>
                      </a:r>
                      <a:r>
                        <a:rPr lang="es-ES" sz="900" b="0" i="0" u="none" strike="noStrike" baseline="0" dirty="0" smtClean="0">
                          <a:latin typeface="Arial"/>
                        </a:rPr>
                        <a:t> </a:t>
                      </a:r>
                      <a:r>
                        <a:rPr lang="es-ES" sz="900" b="0" i="0" u="none" strike="noStrike" dirty="0" smtClean="0">
                          <a:latin typeface="Arial"/>
                        </a:rPr>
                        <a:t>del </a:t>
                      </a:r>
                      <a:r>
                        <a:rPr lang="es-ES" sz="900" b="0" i="0" u="none" strike="noStrike" dirty="0">
                          <a:latin typeface="Arial"/>
                        </a:rPr>
                        <a:t>mes anterior y </a:t>
                      </a:r>
                      <a:r>
                        <a:rPr lang="es-ES" sz="900" b="0" i="0" u="none" strike="noStrike" dirty="0" smtClean="0">
                          <a:latin typeface="Arial"/>
                        </a:rPr>
                        <a:t>todavía </a:t>
                      </a:r>
                      <a:r>
                        <a:rPr lang="es-ES" sz="900" b="0" i="0" u="none" strike="noStrike" dirty="0">
                          <a:latin typeface="Arial"/>
                        </a:rPr>
                        <a:t>no se reporta en sistema.</a:t>
                      </a:r>
                    </a:p>
                  </a:txBody>
                  <a:tcPr marL="6636" marR="6636" marT="6636" marB="0" anchor="b">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nvSpPr>
        <p:spPr bwMode="auto">
          <a:xfrm>
            <a:off x="2500313" y="457200"/>
            <a:ext cx="6538912" cy="584200"/>
          </a:xfrm>
          <a:prstGeom prst="rect">
            <a:avLst/>
          </a:prstGeom>
          <a:noFill/>
          <a:ln w="9525">
            <a:noFill/>
            <a:miter lim="800000"/>
            <a:headEnd/>
            <a:tailEnd/>
          </a:ln>
        </p:spPr>
        <p:txBody>
          <a:bodyPr>
            <a:spAutoFit/>
          </a:bodyPr>
          <a:lstStyle/>
          <a:p>
            <a:pPr lvl="1" algn="r"/>
            <a:r>
              <a:rPr lang="es-MX" sz="2000" b="1" dirty="0">
                <a:solidFill>
                  <a:srgbClr val="800000"/>
                </a:solidFill>
              </a:rPr>
              <a:t>Causas de deserción ó abandono escolar: TSU.</a:t>
            </a:r>
          </a:p>
          <a:p>
            <a:pPr lvl="1" algn="r"/>
            <a:r>
              <a:rPr lang="es-MX" sz="1200" b="1" dirty="0"/>
              <a:t>Se vincula con el proyecto </a:t>
            </a:r>
            <a:r>
              <a:rPr lang="es-MX" sz="1200" b="1" dirty="0">
                <a:solidFill>
                  <a:srgbClr val="800000"/>
                </a:solidFill>
              </a:rPr>
              <a:t>evaluación del desempeño escolar </a:t>
            </a:r>
            <a:r>
              <a:rPr lang="es-MX" sz="1200" b="1" dirty="0"/>
              <a:t>del poa</a:t>
            </a:r>
            <a:endParaRPr lang="es-MX" sz="2000" b="1" dirty="0">
              <a:solidFill>
                <a:srgbClr val="800000"/>
              </a:solidFill>
            </a:endParaRPr>
          </a:p>
        </p:txBody>
      </p:sp>
      <p:sp>
        <p:nvSpPr>
          <p:cNvPr id="19459"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graphicFrame>
        <p:nvGraphicFramePr>
          <p:cNvPr id="10" name="9 Tabla"/>
          <p:cNvGraphicFramePr>
            <a:graphicFrameLocks noGrp="1"/>
          </p:cNvGraphicFramePr>
          <p:nvPr/>
        </p:nvGraphicFramePr>
        <p:xfrm>
          <a:off x="2405063" y="6015038"/>
          <a:ext cx="5991440" cy="485140"/>
        </p:xfrm>
        <a:graphic>
          <a:graphicData uri="http://schemas.openxmlformats.org/drawingml/2006/table">
            <a:tbl>
              <a:tblPr/>
              <a:tblGrid>
                <a:gridCol w="1768475"/>
                <a:gridCol w="895014"/>
                <a:gridCol w="856195"/>
                <a:gridCol w="856195"/>
                <a:gridCol w="856195"/>
                <a:gridCol w="759366"/>
              </a:tblGrid>
              <a:tr h="180340">
                <a:tc>
                  <a:txBody>
                    <a:bodyPr/>
                    <a:lstStyle/>
                    <a:p>
                      <a:pPr algn="ctr">
                        <a:spcAft>
                          <a:spcPts val="0"/>
                        </a:spcAft>
                      </a:pPr>
                      <a:r>
                        <a:rPr lang="es-MX" sz="1000" b="1" dirty="0">
                          <a:latin typeface="+mn-lt"/>
                          <a:ea typeface="Times New Roman"/>
                          <a:cs typeface="Times New Roman"/>
                        </a:rPr>
                        <a:t>Periodo</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No. de Estudiantes</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No. de Desertores</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smtClean="0">
                          <a:latin typeface="+mn-lt"/>
                          <a:ea typeface="Times New Roman"/>
                          <a:cs typeface="Times New Roman"/>
                        </a:rPr>
                        <a:t>Bajas temporales</a:t>
                      </a:r>
                      <a:endParaRPr lang="es-ES" sz="1000" b="1"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smtClean="0">
                          <a:latin typeface="+mn-lt"/>
                          <a:ea typeface="Times New Roman"/>
                          <a:cs typeface="Times New Roman"/>
                        </a:rPr>
                        <a:t>Bajas</a:t>
                      </a:r>
                      <a:r>
                        <a:rPr lang="es-ES" sz="1000" b="1" baseline="0" dirty="0" smtClean="0">
                          <a:latin typeface="+mn-lt"/>
                          <a:ea typeface="Times New Roman"/>
                          <a:cs typeface="Times New Roman"/>
                        </a:rPr>
                        <a:t> definitivas</a:t>
                      </a:r>
                      <a:endParaRPr lang="es-ES" sz="1000" b="1"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 de Deserción</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180340">
                <a:tc>
                  <a:txBody>
                    <a:bodyPr/>
                    <a:lstStyle/>
                    <a:p>
                      <a:pPr>
                        <a:spcAft>
                          <a:spcPts val="0"/>
                        </a:spcAft>
                      </a:pPr>
                      <a:r>
                        <a:rPr lang="es-MX" sz="1000" dirty="0">
                          <a:latin typeface="+mn-lt"/>
                          <a:ea typeface="Times New Roman"/>
                          <a:cs typeface="Times New Roman"/>
                        </a:rPr>
                        <a:t>Enero - Abril </a:t>
                      </a:r>
                      <a:r>
                        <a:rPr lang="es-MX" sz="1000" dirty="0" smtClean="0">
                          <a:latin typeface="+mn-lt"/>
                          <a:ea typeface="Times New Roman"/>
                          <a:cs typeface="Times New Roman"/>
                        </a:rPr>
                        <a:t>2010</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1198</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81</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38</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43</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6.76</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pic>
        <p:nvPicPr>
          <p:cNvPr id="19483" name="Picture 31"/>
          <p:cNvPicPr>
            <a:picLocks noChangeAspect="1" noChangeArrowheads="1"/>
          </p:cNvPicPr>
          <p:nvPr/>
        </p:nvPicPr>
        <p:blipFill>
          <a:blip r:embed="rId3" cstate="print"/>
          <a:srcRect/>
          <a:stretch>
            <a:fillRect/>
          </a:stretch>
        </p:blipFill>
        <p:spPr bwMode="auto">
          <a:xfrm>
            <a:off x="1962180" y="1357313"/>
            <a:ext cx="6886575" cy="420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7"/>
          <p:cNvSpPr txBox="1">
            <a:spLocks noChangeArrowheads="1"/>
          </p:cNvSpPr>
          <p:nvPr/>
        </p:nvSpPr>
        <p:spPr bwMode="auto">
          <a:xfrm>
            <a:off x="1857375" y="457200"/>
            <a:ext cx="7181850" cy="584200"/>
          </a:xfrm>
          <a:prstGeom prst="rect">
            <a:avLst/>
          </a:prstGeom>
          <a:noFill/>
          <a:ln w="9525">
            <a:noFill/>
            <a:miter lim="800000"/>
            <a:headEnd/>
            <a:tailEnd/>
          </a:ln>
        </p:spPr>
        <p:txBody>
          <a:bodyPr>
            <a:spAutoFit/>
          </a:bodyPr>
          <a:lstStyle/>
          <a:p>
            <a:pPr lvl="1" algn="r"/>
            <a:r>
              <a:rPr lang="es-MX" sz="2000" b="1">
                <a:solidFill>
                  <a:srgbClr val="800000"/>
                </a:solidFill>
              </a:rPr>
              <a:t>Causas de deserción ó abandono escolar: Ingeniería</a:t>
            </a:r>
          </a:p>
          <a:p>
            <a:pPr lvl="1" algn="r"/>
            <a:r>
              <a:rPr lang="es-MX" sz="1200" b="1"/>
              <a:t>Se vincula con el proyecto </a:t>
            </a:r>
            <a:r>
              <a:rPr lang="es-MX" sz="1200" b="1">
                <a:solidFill>
                  <a:srgbClr val="800000"/>
                </a:solidFill>
              </a:rPr>
              <a:t>evaluación del desempeño escolar </a:t>
            </a:r>
            <a:r>
              <a:rPr lang="es-MX" sz="1200" b="1"/>
              <a:t>del poa</a:t>
            </a:r>
            <a:endParaRPr lang="es-MX" sz="2000" b="1">
              <a:solidFill>
                <a:srgbClr val="800000"/>
              </a:solidFill>
            </a:endParaRPr>
          </a:p>
        </p:txBody>
      </p:sp>
      <p:sp>
        <p:nvSpPr>
          <p:cNvPr id="20483"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pic>
        <p:nvPicPr>
          <p:cNvPr id="20484" name="Picture 22"/>
          <p:cNvPicPr>
            <a:picLocks noChangeAspect="1" noChangeArrowheads="1"/>
          </p:cNvPicPr>
          <p:nvPr/>
        </p:nvPicPr>
        <p:blipFill>
          <a:blip r:embed="rId3" cstate="print"/>
          <a:srcRect/>
          <a:stretch>
            <a:fillRect/>
          </a:stretch>
        </p:blipFill>
        <p:spPr bwMode="auto">
          <a:xfrm>
            <a:off x="2467001" y="1571625"/>
            <a:ext cx="5857875" cy="3810000"/>
          </a:xfrm>
          <a:prstGeom prst="rect">
            <a:avLst/>
          </a:prstGeom>
          <a:noFill/>
          <a:ln w="9525">
            <a:noFill/>
            <a:miter lim="800000"/>
            <a:headEnd/>
            <a:tailEnd/>
          </a:ln>
        </p:spPr>
      </p:pic>
      <p:graphicFrame>
        <p:nvGraphicFramePr>
          <p:cNvPr id="7" name="6 Tabla"/>
          <p:cNvGraphicFramePr>
            <a:graphicFrameLocks noGrp="1"/>
          </p:cNvGraphicFramePr>
          <p:nvPr/>
        </p:nvGraphicFramePr>
        <p:xfrm>
          <a:off x="2409637" y="5786438"/>
          <a:ext cx="5991440" cy="485140"/>
        </p:xfrm>
        <a:graphic>
          <a:graphicData uri="http://schemas.openxmlformats.org/drawingml/2006/table">
            <a:tbl>
              <a:tblPr/>
              <a:tblGrid>
                <a:gridCol w="1768475"/>
                <a:gridCol w="895014"/>
                <a:gridCol w="856195"/>
                <a:gridCol w="856195"/>
                <a:gridCol w="856195"/>
                <a:gridCol w="759366"/>
              </a:tblGrid>
              <a:tr h="180340">
                <a:tc>
                  <a:txBody>
                    <a:bodyPr/>
                    <a:lstStyle/>
                    <a:p>
                      <a:pPr algn="ctr">
                        <a:spcAft>
                          <a:spcPts val="0"/>
                        </a:spcAft>
                      </a:pPr>
                      <a:r>
                        <a:rPr lang="es-MX" sz="1000" b="1" dirty="0">
                          <a:latin typeface="+mn-lt"/>
                          <a:ea typeface="Times New Roman"/>
                          <a:cs typeface="Times New Roman"/>
                        </a:rPr>
                        <a:t>Periodo</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No. de Estudiantes</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No. de Desertores</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smtClean="0">
                          <a:latin typeface="+mn-lt"/>
                          <a:ea typeface="Times New Roman"/>
                          <a:cs typeface="Times New Roman"/>
                        </a:rPr>
                        <a:t>Bajas temporales</a:t>
                      </a:r>
                      <a:endParaRPr lang="es-ES" sz="1000" b="1"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smtClean="0">
                          <a:latin typeface="+mn-lt"/>
                          <a:ea typeface="Times New Roman"/>
                          <a:cs typeface="Times New Roman"/>
                        </a:rPr>
                        <a:t>Bajas</a:t>
                      </a:r>
                      <a:r>
                        <a:rPr lang="es-ES" sz="1000" b="1" baseline="0" dirty="0" smtClean="0">
                          <a:latin typeface="+mn-lt"/>
                          <a:ea typeface="Times New Roman"/>
                          <a:cs typeface="Times New Roman"/>
                        </a:rPr>
                        <a:t> definitivas</a:t>
                      </a:r>
                      <a:endParaRPr lang="es-ES" sz="1000" b="1"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000" b="1" dirty="0">
                          <a:latin typeface="+mn-lt"/>
                          <a:ea typeface="Times New Roman"/>
                          <a:cs typeface="Times New Roman"/>
                        </a:rPr>
                        <a:t>% de Deserción</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180340">
                <a:tc>
                  <a:txBody>
                    <a:bodyPr/>
                    <a:lstStyle/>
                    <a:p>
                      <a:pPr>
                        <a:spcAft>
                          <a:spcPts val="0"/>
                        </a:spcAft>
                      </a:pPr>
                      <a:r>
                        <a:rPr lang="es-MX" sz="1000" dirty="0">
                          <a:latin typeface="+mn-lt"/>
                          <a:ea typeface="Times New Roman"/>
                          <a:cs typeface="Times New Roman"/>
                        </a:rPr>
                        <a:t>Enero - Abril </a:t>
                      </a:r>
                      <a:r>
                        <a:rPr lang="es-MX" sz="1000" dirty="0" smtClean="0">
                          <a:latin typeface="+mn-lt"/>
                          <a:ea typeface="Times New Roman"/>
                          <a:cs typeface="Times New Roman"/>
                        </a:rPr>
                        <a:t>2010</a:t>
                      </a:r>
                      <a:endParaRPr lang="es-ES" sz="1000" dirty="0">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199</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5</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3</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2</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spcAft>
                          <a:spcPts val="0"/>
                        </a:spcAft>
                      </a:pPr>
                      <a:r>
                        <a:rPr lang="es-ES" sz="1000" kern="1200" dirty="0" smtClean="0">
                          <a:solidFill>
                            <a:schemeClr val="tx1"/>
                          </a:solidFill>
                          <a:latin typeface="+mn-lt"/>
                          <a:ea typeface="Times New Roman"/>
                          <a:cs typeface="Times New Roman"/>
                        </a:rPr>
                        <a:t>2.51</a:t>
                      </a:r>
                      <a:endParaRPr lang="es-ES" sz="1000" kern="1200" dirty="0">
                        <a:solidFill>
                          <a:schemeClr val="tx1"/>
                        </a:solidFill>
                        <a:latin typeface="+mn-lt"/>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143375" y="466725"/>
            <a:ext cx="4886325" cy="569913"/>
          </a:xfrm>
          <a:prstGeom prst="rect">
            <a:avLst/>
          </a:prstGeom>
          <a:noFill/>
          <a:ln w="9525">
            <a:noFill/>
            <a:miter lim="800000"/>
            <a:headEnd/>
            <a:tailEnd/>
          </a:ln>
        </p:spPr>
        <p:txBody>
          <a:bodyPr>
            <a:spAutoFit/>
          </a:bodyPr>
          <a:lstStyle/>
          <a:p>
            <a:pPr algn="r"/>
            <a:r>
              <a:rPr lang="es-MX" sz="2000" b="1">
                <a:solidFill>
                  <a:srgbClr val="800000"/>
                </a:solidFill>
              </a:rPr>
              <a:t>Índice de Reprobación: TSU.</a:t>
            </a:r>
          </a:p>
          <a:p>
            <a:pPr marL="0" lvl="1" algn="r"/>
            <a:r>
              <a:rPr lang="es-MX" sz="1100" b="1"/>
              <a:t>Se vincula con el proyecto </a:t>
            </a:r>
            <a:r>
              <a:rPr lang="es-MX" sz="1100" b="1">
                <a:solidFill>
                  <a:srgbClr val="800000"/>
                </a:solidFill>
              </a:rPr>
              <a:t>evaluación del desempeño escolar </a:t>
            </a:r>
            <a:r>
              <a:rPr lang="es-MX" sz="1100" b="1"/>
              <a:t>del poa</a:t>
            </a:r>
            <a:endParaRPr lang="es-MX" sz="2000" b="1">
              <a:solidFill>
                <a:srgbClr val="800000"/>
              </a:solidFill>
            </a:endParaRPr>
          </a:p>
        </p:txBody>
      </p:sp>
      <p:sp>
        <p:nvSpPr>
          <p:cNvPr id="17411" name="Text Box 7"/>
          <p:cNvSpPr txBox="1">
            <a:spLocks noChangeArrowheads="1"/>
          </p:cNvSpPr>
          <p:nvPr/>
        </p:nvSpPr>
        <p:spPr bwMode="auto">
          <a:xfrm>
            <a:off x="1671638"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17412" name="5 CuadroTexto"/>
          <p:cNvSpPr txBox="1">
            <a:spLocks noChangeArrowheads="1"/>
          </p:cNvSpPr>
          <p:nvPr/>
        </p:nvSpPr>
        <p:spPr bwMode="auto">
          <a:xfrm>
            <a:off x="1914507" y="6000750"/>
            <a:ext cx="7010418" cy="584200"/>
          </a:xfrm>
          <a:prstGeom prst="rect">
            <a:avLst/>
          </a:prstGeom>
          <a:solidFill>
            <a:schemeClr val="bg1"/>
          </a:solidFill>
          <a:ln w="9525">
            <a:noFill/>
            <a:miter lim="800000"/>
            <a:headEnd/>
            <a:tailEnd/>
          </a:ln>
        </p:spPr>
        <p:txBody>
          <a:bodyPr wrap="square">
            <a:spAutoFit/>
          </a:bodyPr>
          <a:lstStyle/>
          <a:p>
            <a:pPr algn="just"/>
            <a:r>
              <a:rPr lang="es-MX" sz="1600" b="0" dirty="0"/>
              <a:t>Los estudiantes que reprobaron en el periodo </a:t>
            </a:r>
            <a:r>
              <a:rPr lang="es-MX" sz="1600" b="0" dirty="0" smtClean="0"/>
              <a:t>enero – abril presentarán </a:t>
            </a:r>
            <a:r>
              <a:rPr lang="es-MX" sz="1600" b="0" dirty="0"/>
              <a:t>su oportunidad de recuperación durante el mes de </a:t>
            </a:r>
            <a:r>
              <a:rPr lang="es-MX" sz="1600" b="0" dirty="0" smtClean="0"/>
              <a:t>mayo de </a:t>
            </a:r>
            <a:r>
              <a:rPr lang="es-MX" sz="1600" b="0" dirty="0"/>
              <a:t>2010.  </a:t>
            </a:r>
          </a:p>
        </p:txBody>
      </p:sp>
      <p:pic>
        <p:nvPicPr>
          <p:cNvPr id="17413" name="Picture 6"/>
          <p:cNvPicPr>
            <a:picLocks noChangeAspect="1" noChangeArrowheads="1"/>
          </p:cNvPicPr>
          <p:nvPr/>
        </p:nvPicPr>
        <p:blipFill>
          <a:blip r:embed="rId3" cstate="print"/>
          <a:srcRect/>
          <a:stretch>
            <a:fillRect/>
          </a:stretch>
        </p:blipFill>
        <p:spPr bwMode="auto">
          <a:xfrm>
            <a:off x="2062145" y="1571625"/>
            <a:ext cx="6705600"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7"/>
          <p:cNvSpPr txBox="1">
            <a:spLocks noChangeArrowheads="1"/>
          </p:cNvSpPr>
          <p:nvPr/>
        </p:nvSpPr>
        <p:spPr bwMode="auto">
          <a:xfrm>
            <a:off x="4000500" y="466725"/>
            <a:ext cx="5029200" cy="569913"/>
          </a:xfrm>
          <a:prstGeom prst="rect">
            <a:avLst/>
          </a:prstGeom>
          <a:noFill/>
          <a:ln w="9525">
            <a:noFill/>
            <a:miter lim="800000"/>
            <a:headEnd/>
            <a:tailEnd/>
          </a:ln>
        </p:spPr>
        <p:txBody>
          <a:bodyPr>
            <a:spAutoFit/>
          </a:bodyPr>
          <a:lstStyle/>
          <a:p>
            <a:pPr algn="r"/>
            <a:r>
              <a:rPr lang="es-MX" sz="2000" b="1">
                <a:solidFill>
                  <a:srgbClr val="800000"/>
                </a:solidFill>
              </a:rPr>
              <a:t>Índice de Reprobación: Ingeniería</a:t>
            </a:r>
          </a:p>
          <a:p>
            <a:pPr marL="0" lvl="1" algn="r"/>
            <a:r>
              <a:rPr lang="es-MX" sz="1100" b="1"/>
              <a:t>Se vincula con el proyecto </a:t>
            </a:r>
            <a:r>
              <a:rPr lang="es-MX" sz="1100" b="1">
                <a:solidFill>
                  <a:srgbClr val="800000"/>
                </a:solidFill>
              </a:rPr>
              <a:t>evaluación del desempeño escolar </a:t>
            </a:r>
            <a:r>
              <a:rPr lang="es-MX" sz="1100" b="1"/>
              <a:t>del poa</a:t>
            </a:r>
            <a:endParaRPr lang="es-MX" sz="2000" b="1">
              <a:solidFill>
                <a:srgbClr val="800000"/>
              </a:solidFill>
            </a:endParaRPr>
          </a:p>
        </p:txBody>
      </p:sp>
      <p:sp>
        <p:nvSpPr>
          <p:cNvPr id="18435" name="Text Box 7"/>
          <p:cNvSpPr txBox="1">
            <a:spLocks noChangeArrowheads="1"/>
          </p:cNvSpPr>
          <p:nvPr/>
        </p:nvSpPr>
        <p:spPr bwMode="auto">
          <a:xfrm>
            <a:off x="1671638"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18436" name="4 CuadroTexto"/>
          <p:cNvSpPr txBox="1">
            <a:spLocks noChangeArrowheads="1"/>
          </p:cNvSpPr>
          <p:nvPr/>
        </p:nvSpPr>
        <p:spPr bwMode="auto">
          <a:xfrm>
            <a:off x="2300315" y="6143625"/>
            <a:ext cx="5723618" cy="307777"/>
          </a:xfrm>
          <a:prstGeom prst="rect">
            <a:avLst/>
          </a:prstGeom>
          <a:solidFill>
            <a:schemeClr val="bg1"/>
          </a:solidFill>
          <a:ln w="9525">
            <a:noFill/>
            <a:miter lim="800000"/>
            <a:headEnd/>
            <a:tailEnd/>
          </a:ln>
        </p:spPr>
        <p:txBody>
          <a:bodyPr wrap="none">
            <a:spAutoFit/>
          </a:bodyPr>
          <a:lstStyle/>
          <a:p>
            <a:r>
              <a:rPr lang="es-MX" sz="1400" b="0" dirty="0"/>
              <a:t>Los estudiantes reprobados presentarán su regularización en </a:t>
            </a:r>
            <a:r>
              <a:rPr lang="es-MX" sz="1400" b="0" dirty="0" smtClean="0"/>
              <a:t>mayo </a:t>
            </a:r>
            <a:r>
              <a:rPr lang="es-MX" sz="1400" b="0" dirty="0"/>
              <a:t>de 2010.</a:t>
            </a:r>
          </a:p>
        </p:txBody>
      </p:sp>
      <p:pic>
        <p:nvPicPr>
          <p:cNvPr id="18437" name="Picture 6"/>
          <p:cNvPicPr>
            <a:picLocks noChangeAspect="1" noChangeArrowheads="1"/>
          </p:cNvPicPr>
          <p:nvPr/>
        </p:nvPicPr>
        <p:blipFill>
          <a:blip r:embed="rId3" cstate="print"/>
          <a:srcRect/>
          <a:stretch>
            <a:fillRect/>
          </a:stretch>
        </p:blipFill>
        <p:spPr bwMode="auto">
          <a:xfrm>
            <a:off x="2071688" y="1571625"/>
            <a:ext cx="6705600"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7"/>
          <p:cNvSpPr txBox="1">
            <a:spLocks noChangeArrowheads="1"/>
          </p:cNvSpPr>
          <p:nvPr/>
        </p:nvSpPr>
        <p:spPr bwMode="auto">
          <a:xfrm>
            <a:off x="4000500" y="466725"/>
            <a:ext cx="5029200" cy="569913"/>
          </a:xfrm>
          <a:prstGeom prst="rect">
            <a:avLst/>
          </a:prstGeom>
          <a:noFill/>
          <a:ln w="9525">
            <a:noFill/>
            <a:miter lim="800000"/>
            <a:headEnd/>
            <a:tailEnd/>
          </a:ln>
        </p:spPr>
        <p:txBody>
          <a:bodyPr>
            <a:spAutoFit/>
          </a:bodyPr>
          <a:lstStyle/>
          <a:p>
            <a:pPr algn="r"/>
            <a:r>
              <a:rPr lang="es-MX" sz="2000" b="1">
                <a:solidFill>
                  <a:srgbClr val="800000"/>
                </a:solidFill>
              </a:rPr>
              <a:t>Rendimiento Escolar: TSU.</a:t>
            </a:r>
          </a:p>
          <a:p>
            <a:pPr marL="0" lvl="1" algn="r"/>
            <a:r>
              <a:rPr lang="es-MX" sz="1100" b="1"/>
              <a:t>Se vincula con el proyecto </a:t>
            </a:r>
            <a:r>
              <a:rPr lang="es-MX" sz="1100" b="1">
                <a:solidFill>
                  <a:srgbClr val="800000"/>
                </a:solidFill>
              </a:rPr>
              <a:t>evaluación del desempeño escolar </a:t>
            </a:r>
            <a:r>
              <a:rPr lang="es-MX" sz="1100" b="1"/>
              <a:t>del poa</a:t>
            </a:r>
            <a:endParaRPr lang="es-MX" sz="2000" b="1">
              <a:solidFill>
                <a:srgbClr val="800000"/>
              </a:solidFill>
            </a:endParaRPr>
          </a:p>
        </p:txBody>
      </p:sp>
      <p:sp>
        <p:nvSpPr>
          <p:cNvPr id="15363" name="Text Box 7"/>
          <p:cNvSpPr txBox="1">
            <a:spLocks noChangeArrowheads="1"/>
          </p:cNvSpPr>
          <p:nvPr/>
        </p:nvSpPr>
        <p:spPr bwMode="auto">
          <a:xfrm>
            <a:off x="1671638"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15365" name="5 Rectángulo"/>
          <p:cNvSpPr>
            <a:spLocks noChangeArrowheads="1"/>
          </p:cNvSpPr>
          <p:nvPr/>
        </p:nvSpPr>
        <p:spPr bwMode="auto">
          <a:xfrm>
            <a:off x="2000232" y="5929313"/>
            <a:ext cx="6786610" cy="461665"/>
          </a:xfrm>
          <a:prstGeom prst="rect">
            <a:avLst/>
          </a:prstGeom>
          <a:noFill/>
          <a:ln w="9525">
            <a:noFill/>
            <a:miter lim="800000"/>
            <a:headEnd/>
            <a:tailEnd/>
          </a:ln>
        </p:spPr>
        <p:txBody>
          <a:bodyPr wrap="square">
            <a:spAutoFit/>
          </a:bodyPr>
          <a:lstStyle/>
          <a:p>
            <a:pPr algn="just"/>
            <a:r>
              <a:rPr lang="es-ES" sz="1200" b="1" dirty="0" smtClean="0">
                <a:solidFill>
                  <a:srgbClr val="C00000"/>
                </a:solidFill>
              </a:rPr>
              <a:t>La gráfica no </a:t>
            </a:r>
            <a:r>
              <a:rPr lang="es-ES" sz="1200" b="1" dirty="0">
                <a:solidFill>
                  <a:srgbClr val="C00000"/>
                </a:solidFill>
              </a:rPr>
              <a:t>incluye </a:t>
            </a:r>
            <a:r>
              <a:rPr lang="es-ES" sz="1200" b="1" dirty="0" smtClean="0">
                <a:solidFill>
                  <a:srgbClr val="C00000"/>
                </a:solidFill>
              </a:rPr>
              <a:t>estudiantes </a:t>
            </a:r>
            <a:r>
              <a:rPr lang="es-ES" sz="1200" b="1" dirty="0">
                <a:solidFill>
                  <a:srgbClr val="C00000"/>
                </a:solidFill>
              </a:rPr>
              <a:t>de sexto </a:t>
            </a:r>
            <a:r>
              <a:rPr lang="es-ES" sz="1200" b="1" dirty="0" smtClean="0">
                <a:solidFill>
                  <a:srgbClr val="C00000"/>
                </a:solidFill>
              </a:rPr>
              <a:t>cuatrimestre (estadía), dado que en dicho periodo solo se reporta al final de la misma si  </a:t>
            </a:r>
            <a:r>
              <a:rPr lang="es-ES" sz="1200" b="1" dirty="0" smtClean="0">
                <a:solidFill>
                  <a:srgbClr val="00B050"/>
                </a:solidFill>
              </a:rPr>
              <a:t>acreditan o no acreditan.</a:t>
            </a:r>
            <a:endParaRPr lang="es-ES" sz="1200" b="1" dirty="0">
              <a:solidFill>
                <a:srgbClr val="00B050"/>
              </a:solidFill>
            </a:endParaRPr>
          </a:p>
        </p:txBody>
      </p:sp>
      <p:pic>
        <p:nvPicPr>
          <p:cNvPr id="3074" name="Picture 2"/>
          <p:cNvPicPr>
            <a:picLocks noChangeAspect="1" noChangeArrowheads="1"/>
          </p:cNvPicPr>
          <p:nvPr/>
        </p:nvPicPr>
        <p:blipFill>
          <a:blip r:embed="rId3" cstate="print"/>
          <a:srcRect l="3125" r="420" b="3500"/>
          <a:stretch>
            <a:fillRect/>
          </a:stretch>
        </p:blipFill>
        <p:spPr bwMode="auto">
          <a:xfrm>
            <a:off x="1838306" y="1285860"/>
            <a:ext cx="7143800" cy="42951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2438385" y="2909888"/>
            <a:ext cx="6000750" cy="590550"/>
          </a:xfrm>
          <a:prstGeom prst="rect">
            <a:avLst/>
          </a:prstGeom>
          <a:noFill/>
          <a:ln w="9525">
            <a:noFill/>
            <a:miter lim="800000"/>
            <a:headEnd/>
            <a:tailEnd/>
          </a:ln>
        </p:spPr>
        <p:txBody>
          <a:bodyPr>
            <a:spAutoFit/>
          </a:bodyPr>
          <a:lstStyle/>
          <a:p>
            <a:pPr marL="0" lvl="4" algn="ctr">
              <a:lnSpc>
                <a:spcPct val="80000"/>
              </a:lnSpc>
              <a:spcBef>
                <a:spcPct val="20000"/>
              </a:spcBef>
            </a:pPr>
            <a:r>
              <a:rPr lang="es-MX" sz="4000" dirty="0">
                <a:solidFill>
                  <a:srgbClr val="800000"/>
                </a:solidFill>
                <a:latin typeface="Eras Demi ITC" pitchFamily="34" charset="0"/>
              </a:rPr>
              <a:t>Indicadores</a:t>
            </a:r>
            <a:endParaRPr lang="es-ES" sz="2000" dirty="0">
              <a:solidFill>
                <a:srgbClr val="800000"/>
              </a:solidFill>
              <a:latin typeface="Eras Demi IT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nvSpPr>
        <p:spPr bwMode="auto">
          <a:xfrm>
            <a:off x="3786188" y="466725"/>
            <a:ext cx="5243512" cy="569913"/>
          </a:xfrm>
          <a:prstGeom prst="rect">
            <a:avLst/>
          </a:prstGeom>
          <a:noFill/>
          <a:ln w="9525">
            <a:noFill/>
            <a:miter lim="800000"/>
            <a:headEnd/>
            <a:tailEnd/>
          </a:ln>
        </p:spPr>
        <p:txBody>
          <a:bodyPr>
            <a:spAutoFit/>
          </a:bodyPr>
          <a:lstStyle/>
          <a:p>
            <a:pPr algn="r"/>
            <a:r>
              <a:rPr lang="es-MX" sz="2000" b="1" dirty="0">
                <a:solidFill>
                  <a:srgbClr val="800000"/>
                </a:solidFill>
              </a:rPr>
              <a:t>Rendimiento Escolar: Ingeniería</a:t>
            </a:r>
          </a:p>
          <a:p>
            <a:pPr marL="0" lvl="1" algn="r"/>
            <a:r>
              <a:rPr lang="es-MX" sz="1100" b="1" dirty="0"/>
              <a:t>Se vincula con el proyecto </a:t>
            </a:r>
            <a:r>
              <a:rPr lang="es-MX" sz="1100" b="1" dirty="0">
                <a:solidFill>
                  <a:srgbClr val="800000"/>
                </a:solidFill>
              </a:rPr>
              <a:t>evaluación del desempeño escolar </a:t>
            </a:r>
            <a:r>
              <a:rPr lang="es-MX" sz="1100" b="1" dirty="0"/>
              <a:t>del poa</a:t>
            </a:r>
            <a:endParaRPr lang="es-MX" sz="2000" b="1" dirty="0">
              <a:solidFill>
                <a:srgbClr val="800000"/>
              </a:solidFill>
            </a:endParaRPr>
          </a:p>
        </p:txBody>
      </p:sp>
      <p:sp>
        <p:nvSpPr>
          <p:cNvPr id="16387" name="Text Box 7"/>
          <p:cNvSpPr txBox="1">
            <a:spLocks noChangeArrowheads="1"/>
          </p:cNvSpPr>
          <p:nvPr/>
        </p:nvSpPr>
        <p:spPr bwMode="auto">
          <a:xfrm>
            <a:off x="1671638"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pic>
        <p:nvPicPr>
          <p:cNvPr id="2055" name="Picture 7"/>
          <p:cNvPicPr>
            <a:picLocks noChangeAspect="1" noChangeArrowheads="1"/>
          </p:cNvPicPr>
          <p:nvPr/>
        </p:nvPicPr>
        <p:blipFill>
          <a:blip r:embed="rId3" cstate="print"/>
          <a:srcRect l="4420" r="276"/>
          <a:stretch>
            <a:fillRect/>
          </a:stretch>
        </p:blipFill>
        <p:spPr bwMode="auto">
          <a:xfrm>
            <a:off x="1838420" y="1500174"/>
            <a:ext cx="7138923"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2681288" y="457200"/>
            <a:ext cx="6357937" cy="584775"/>
          </a:xfrm>
          <a:prstGeom prst="rect">
            <a:avLst/>
          </a:prstGeom>
          <a:noFill/>
          <a:ln w="9525">
            <a:noFill/>
            <a:miter lim="800000"/>
            <a:headEnd/>
            <a:tailEnd/>
          </a:ln>
        </p:spPr>
        <p:txBody>
          <a:bodyPr>
            <a:spAutoFit/>
          </a:bodyPr>
          <a:lstStyle/>
          <a:p>
            <a:pPr lvl="1" algn="r"/>
            <a:r>
              <a:rPr lang="es-MX" sz="2000" b="1" dirty="0">
                <a:solidFill>
                  <a:srgbClr val="800000"/>
                </a:solidFill>
              </a:rPr>
              <a:t>Becas de estudiantes</a:t>
            </a:r>
          </a:p>
          <a:p>
            <a:pPr lvl="1" algn="r"/>
            <a:r>
              <a:rPr lang="es-MX" sz="1200" b="1" dirty="0"/>
              <a:t>Se vincula con el proyecto </a:t>
            </a:r>
            <a:r>
              <a:rPr lang="es-MX" sz="1200" b="1" dirty="0">
                <a:solidFill>
                  <a:srgbClr val="800000"/>
                </a:solidFill>
              </a:rPr>
              <a:t>Becas </a:t>
            </a:r>
            <a:r>
              <a:rPr lang="es-MX" sz="1200" b="1" dirty="0"/>
              <a:t>del </a:t>
            </a:r>
            <a:r>
              <a:rPr lang="es-MX" sz="1200" b="1" dirty="0" smtClean="0"/>
              <a:t>poa</a:t>
            </a:r>
            <a:endParaRPr lang="es-MX" sz="2000" b="1" dirty="0">
              <a:solidFill>
                <a:srgbClr val="800000"/>
              </a:solidFill>
            </a:endParaRPr>
          </a:p>
        </p:txBody>
      </p:sp>
      <p:sp>
        <p:nvSpPr>
          <p:cNvPr id="21507"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21508" name="9 CuadroTexto"/>
          <p:cNvSpPr txBox="1">
            <a:spLocks noChangeArrowheads="1"/>
          </p:cNvSpPr>
          <p:nvPr/>
        </p:nvSpPr>
        <p:spPr bwMode="auto">
          <a:xfrm>
            <a:off x="1857356" y="5876944"/>
            <a:ext cx="6286500" cy="338138"/>
          </a:xfrm>
          <a:prstGeom prst="rect">
            <a:avLst/>
          </a:prstGeom>
          <a:noFill/>
          <a:ln w="9525">
            <a:noFill/>
            <a:miter lim="800000"/>
            <a:headEnd/>
            <a:tailEnd/>
          </a:ln>
        </p:spPr>
        <p:txBody>
          <a:bodyPr>
            <a:spAutoFit/>
          </a:bodyPr>
          <a:lstStyle/>
          <a:p>
            <a:r>
              <a:rPr lang="es-ES" sz="1600" b="1" dirty="0" smtClean="0">
                <a:solidFill>
                  <a:srgbClr val="C00000"/>
                </a:solidFill>
              </a:rPr>
              <a:t>El 21.46</a:t>
            </a:r>
            <a:r>
              <a:rPr lang="es-ES" sz="1600" b="1" dirty="0">
                <a:solidFill>
                  <a:srgbClr val="C00000"/>
                </a:solidFill>
              </a:rPr>
              <a:t>% de estudiantes becarios son de origen </a:t>
            </a:r>
            <a:r>
              <a:rPr lang="es-ES" sz="1600" b="1" dirty="0" err="1">
                <a:solidFill>
                  <a:srgbClr val="C00000"/>
                </a:solidFill>
              </a:rPr>
              <a:t>Hñahñu</a:t>
            </a:r>
            <a:r>
              <a:rPr lang="es-ES" sz="1600" b="1" dirty="0">
                <a:solidFill>
                  <a:srgbClr val="C00000"/>
                </a:solidFill>
              </a:rPr>
              <a:t>.</a:t>
            </a:r>
          </a:p>
        </p:txBody>
      </p:sp>
      <p:graphicFrame>
        <p:nvGraphicFramePr>
          <p:cNvPr id="7" name="6 Tabla"/>
          <p:cNvGraphicFramePr>
            <a:graphicFrameLocks noGrp="1"/>
          </p:cNvGraphicFramePr>
          <p:nvPr/>
        </p:nvGraphicFramePr>
        <p:xfrm>
          <a:off x="2743900" y="2079578"/>
          <a:ext cx="5400000" cy="3564000"/>
        </p:xfrm>
        <a:graphic>
          <a:graphicData uri="http://schemas.openxmlformats.org/drawingml/2006/table">
            <a:tbl>
              <a:tblPr/>
              <a:tblGrid>
                <a:gridCol w="1800000"/>
                <a:gridCol w="1800000"/>
                <a:gridCol w="1800000"/>
              </a:tblGrid>
              <a:tr h="396000">
                <a:tc rowSpan="2">
                  <a:txBody>
                    <a:bodyPr/>
                    <a:lstStyle/>
                    <a:p>
                      <a:pPr algn="ctr"/>
                      <a:r>
                        <a:rPr lang="es-MX" sz="1600" b="1" dirty="0">
                          <a:solidFill>
                            <a:srgbClr val="000000"/>
                          </a:solidFill>
                          <a:latin typeface="+mn-lt"/>
                          <a:ea typeface="Calibri"/>
                          <a:cs typeface="Times New Roman"/>
                        </a:rPr>
                        <a:t>Tipo de Beca</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a:r>
                        <a:rPr lang="es-MX" sz="1600" b="1" dirty="0">
                          <a:solidFill>
                            <a:srgbClr val="000000"/>
                          </a:solidFill>
                          <a:latin typeface="+mn-lt"/>
                          <a:ea typeface="Calibri"/>
                          <a:cs typeface="Times New Roman"/>
                        </a:rPr>
                        <a:t>Enero </a:t>
                      </a:r>
                      <a:r>
                        <a:rPr lang="es-MX" sz="1600" b="1" dirty="0" smtClean="0">
                          <a:solidFill>
                            <a:srgbClr val="000000"/>
                          </a:solidFill>
                          <a:latin typeface="+mn-lt"/>
                          <a:ea typeface="Calibri"/>
                          <a:cs typeface="Times New Roman"/>
                        </a:rPr>
                        <a:t>– Abril 2010</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ES"/>
                    </a:p>
                  </a:txBody>
                  <a:tcPr/>
                </a:tc>
              </a:tr>
              <a:tr h="396000">
                <a:tc vMerge="1">
                  <a:txBody>
                    <a:bodyPr/>
                    <a:lstStyle/>
                    <a:p>
                      <a:endParaRPr lang="es-ES"/>
                    </a:p>
                  </a:txBody>
                  <a:tcPr/>
                </a:tc>
                <a:tc>
                  <a:txBody>
                    <a:bodyPr/>
                    <a:lstStyle/>
                    <a:p>
                      <a:pPr algn="ctr"/>
                      <a:r>
                        <a:rPr lang="es-MX" sz="1600" b="1" dirty="0">
                          <a:solidFill>
                            <a:srgbClr val="000000"/>
                          </a:solidFill>
                          <a:latin typeface="+mn-lt"/>
                          <a:ea typeface="Calibri"/>
                          <a:cs typeface="Times New Roman"/>
                        </a:rPr>
                        <a:t>Estudiantes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r>
                        <a:rPr lang="es-MX" sz="1600" b="1" dirty="0">
                          <a:solidFill>
                            <a:srgbClr val="000000"/>
                          </a:solidFill>
                          <a:latin typeface="+mn-lt"/>
                          <a:ea typeface="Calibri"/>
                          <a:cs typeface="Times New Roman"/>
                        </a:rPr>
                        <a:t>Total</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96000">
                <a:tc>
                  <a:txBody>
                    <a:bodyPr/>
                    <a:lstStyle/>
                    <a:p>
                      <a:pPr algn="l"/>
                      <a:r>
                        <a:rPr lang="es-MX" sz="1600" b="1" dirty="0">
                          <a:solidFill>
                            <a:srgbClr val="000000"/>
                          </a:solidFill>
                          <a:latin typeface="+mn-lt"/>
                          <a:ea typeface="Calibri"/>
                          <a:cs typeface="Times New Roman"/>
                        </a:rPr>
                        <a:t>Académica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MX" sz="1600" dirty="0" smtClean="0">
                          <a:solidFill>
                            <a:srgbClr val="000000"/>
                          </a:solidFill>
                          <a:latin typeface="+mn-lt"/>
                          <a:ea typeface="Calibri"/>
                          <a:cs typeface="Times New Roman"/>
                        </a:rPr>
                        <a:t>99</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MX" sz="1600" dirty="0" smtClean="0">
                          <a:solidFill>
                            <a:srgbClr val="000000"/>
                          </a:solidFill>
                          <a:latin typeface="+mn-lt"/>
                          <a:ea typeface="Calibri"/>
                          <a:cs typeface="Times New Roman"/>
                        </a:rPr>
                        <a:t>$95,040.00</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Alimenticia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dirty="0" smtClean="0">
                          <a:solidFill>
                            <a:srgbClr val="000000"/>
                          </a:solidFill>
                          <a:latin typeface="+mn-lt"/>
                          <a:ea typeface="Calibri"/>
                          <a:cs typeface="Times New Roman"/>
                        </a:rPr>
                        <a:t>25</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dirty="0" smtClean="0">
                          <a:solidFill>
                            <a:schemeClr val="tx1"/>
                          </a:solidFill>
                          <a:latin typeface="+mn-lt"/>
                          <a:ea typeface="Calibri"/>
                          <a:cs typeface="Times New Roman"/>
                        </a:rPr>
                        <a:t>$54,425.00</a:t>
                      </a:r>
                      <a:endParaRPr lang="es-ES" sz="1600" dirty="0">
                        <a:solidFill>
                          <a:schemeClr val="tx1"/>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Equidad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dirty="0" smtClean="0">
                          <a:solidFill>
                            <a:srgbClr val="000000"/>
                          </a:solidFill>
                          <a:latin typeface="+mn-lt"/>
                          <a:ea typeface="Calibri"/>
                          <a:cs typeface="Times New Roman"/>
                        </a:rPr>
                        <a:t>25</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dirty="0" smtClean="0">
                          <a:solidFill>
                            <a:schemeClr val="tx1"/>
                          </a:solidFill>
                          <a:latin typeface="+mn-lt"/>
                          <a:ea typeface="Calibri"/>
                          <a:cs typeface="Times New Roman"/>
                        </a:rPr>
                        <a:t>$30,200.00</a:t>
                      </a:r>
                      <a:endParaRPr lang="es-ES" sz="1600" dirty="0">
                        <a:solidFill>
                          <a:schemeClr val="tx1"/>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BIAM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dirty="0" smtClean="0">
                          <a:solidFill>
                            <a:srgbClr val="000000"/>
                          </a:solidFill>
                          <a:latin typeface="+mn-lt"/>
                          <a:ea typeface="Calibri"/>
                          <a:cs typeface="Times New Roman"/>
                        </a:rPr>
                        <a:t>6</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dirty="0" smtClean="0">
                          <a:solidFill>
                            <a:srgbClr val="000000"/>
                          </a:solidFill>
                          <a:latin typeface="+mn-lt"/>
                          <a:ea typeface="Calibri"/>
                          <a:cs typeface="Times New Roman"/>
                        </a:rPr>
                        <a:t>$16,800.00</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E. Indígena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dirty="0" smtClean="0">
                          <a:solidFill>
                            <a:srgbClr val="000000"/>
                          </a:solidFill>
                          <a:latin typeface="+mn-lt"/>
                          <a:ea typeface="Calibri"/>
                          <a:cs typeface="Times New Roman"/>
                        </a:rPr>
                        <a:t>1</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dirty="0" smtClean="0">
                          <a:solidFill>
                            <a:srgbClr val="000000"/>
                          </a:solidFill>
                          <a:latin typeface="+mn-lt"/>
                          <a:ea typeface="Calibri"/>
                          <a:cs typeface="Times New Roman"/>
                        </a:rPr>
                        <a:t>$2,100.00</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PRONABES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dirty="0" smtClean="0">
                          <a:solidFill>
                            <a:srgbClr val="000000"/>
                          </a:solidFill>
                          <a:latin typeface="+mn-lt"/>
                          <a:ea typeface="Calibri"/>
                          <a:cs typeface="Times New Roman"/>
                        </a:rPr>
                        <a:t>706</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dirty="0" smtClean="0">
                          <a:solidFill>
                            <a:srgbClr val="000000"/>
                          </a:solidFill>
                          <a:latin typeface="+mn-lt"/>
                          <a:ea typeface="Calibri"/>
                          <a:cs typeface="Times New Roman"/>
                        </a:rPr>
                        <a:t>$2,208,880.00</a:t>
                      </a:r>
                      <a:endParaRPr lang="es-ES" sz="1600"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000">
                <a:tc>
                  <a:txBody>
                    <a:bodyPr/>
                    <a:lstStyle/>
                    <a:p>
                      <a:pPr algn="l"/>
                      <a:r>
                        <a:rPr lang="es-MX" sz="1600" b="1" dirty="0">
                          <a:solidFill>
                            <a:srgbClr val="000000"/>
                          </a:solidFill>
                          <a:latin typeface="+mn-lt"/>
                          <a:ea typeface="Calibri"/>
                          <a:cs typeface="Times New Roman"/>
                        </a:rPr>
                        <a:t>Total </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s-ES" sz="1600" b="1" dirty="0" smtClean="0">
                          <a:solidFill>
                            <a:srgbClr val="000000"/>
                          </a:solidFill>
                          <a:latin typeface="+mn-lt"/>
                          <a:ea typeface="Calibri"/>
                          <a:cs typeface="Times New Roman"/>
                        </a:rPr>
                        <a:t>862</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s-ES" sz="1600" b="1" dirty="0" smtClean="0">
                          <a:solidFill>
                            <a:srgbClr val="000000"/>
                          </a:solidFill>
                          <a:latin typeface="+mn-lt"/>
                          <a:ea typeface="Calibri"/>
                          <a:cs typeface="Times New Roman"/>
                        </a:rPr>
                        <a:t>$2,407,445.00</a:t>
                      </a:r>
                      <a:endParaRPr lang="es-ES" sz="1600" b="1" dirty="0">
                        <a:solidFill>
                          <a:srgbClr val="000000"/>
                        </a:solidFill>
                        <a:latin typeface="+mn-lt"/>
                        <a:ea typeface="Calibri"/>
                        <a:cs typeface="Times New Roman"/>
                      </a:endParaRPr>
                    </a:p>
                  </a:txBody>
                  <a:tcPr marL="54974" marR="54974" marT="76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49" name="Text Box 7"/>
          <p:cNvSpPr txBox="1">
            <a:spLocks noChangeArrowheads="1"/>
          </p:cNvSpPr>
          <p:nvPr/>
        </p:nvSpPr>
        <p:spPr bwMode="auto">
          <a:xfrm>
            <a:off x="1857356" y="1538274"/>
            <a:ext cx="6858048" cy="338554"/>
          </a:xfrm>
          <a:prstGeom prst="rect">
            <a:avLst/>
          </a:prstGeom>
          <a:noFill/>
          <a:ln w="9525">
            <a:noFill/>
            <a:miter lim="800000"/>
            <a:headEnd/>
            <a:tailEnd/>
          </a:ln>
        </p:spPr>
        <p:txBody>
          <a:bodyPr wrap="square">
            <a:spAutoFit/>
          </a:bodyPr>
          <a:lstStyle/>
          <a:p>
            <a:r>
              <a:rPr lang="es-MX" sz="1600" b="1" dirty="0" smtClean="0">
                <a:solidFill>
                  <a:srgbClr val="C00000"/>
                </a:solidFill>
              </a:rPr>
              <a:t>El </a:t>
            </a:r>
            <a:r>
              <a:rPr lang="es-MX" sz="1600" b="1" dirty="0">
                <a:solidFill>
                  <a:srgbClr val="C00000"/>
                </a:solidFill>
              </a:rPr>
              <a:t>número de estudiantes que se reporta es a final de cada cuatrimestre.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2681288" y="457200"/>
            <a:ext cx="6357937" cy="584200"/>
          </a:xfrm>
          <a:prstGeom prst="rect">
            <a:avLst/>
          </a:prstGeom>
          <a:solidFill>
            <a:schemeClr val="bg1"/>
          </a:solidFill>
          <a:ln w="9525">
            <a:noFill/>
            <a:miter lim="800000"/>
            <a:headEnd/>
            <a:tailEnd/>
          </a:ln>
        </p:spPr>
        <p:txBody>
          <a:bodyPr>
            <a:spAutoFit/>
          </a:bodyPr>
          <a:lstStyle/>
          <a:p>
            <a:pPr lvl="1" algn="r"/>
            <a:r>
              <a:rPr lang="es-MX" sz="2000" b="1" dirty="0">
                <a:solidFill>
                  <a:srgbClr val="800000"/>
                </a:solidFill>
              </a:rPr>
              <a:t>Becas de estudiantes</a:t>
            </a:r>
          </a:p>
          <a:p>
            <a:pPr lvl="1" algn="r"/>
            <a:r>
              <a:rPr lang="es-MX" sz="1200" b="1" dirty="0"/>
              <a:t>Se vincula con el proyecto </a:t>
            </a:r>
            <a:r>
              <a:rPr lang="es-MX" sz="1200" b="1" dirty="0">
                <a:solidFill>
                  <a:srgbClr val="800000"/>
                </a:solidFill>
              </a:rPr>
              <a:t>Becas </a:t>
            </a:r>
            <a:r>
              <a:rPr lang="es-MX" sz="1200" b="1" dirty="0"/>
              <a:t>del poa</a:t>
            </a:r>
            <a:endParaRPr lang="es-MX" sz="2000" b="1" dirty="0">
              <a:solidFill>
                <a:srgbClr val="800000"/>
              </a:solidFill>
            </a:endParaRPr>
          </a:p>
        </p:txBody>
      </p:sp>
      <p:sp>
        <p:nvSpPr>
          <p:cNvPr id="22531"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8" name="Text Box 7"/>
          <p:cNvSpPr txBox="1">
            <a:spLocks noChangeArrowheads="1"/>
          </p:cNvSpPr>
          <p:nvPr/>
        </p:nvSpPr>
        <p:spPr bwMode="auto">
          <a:xfrm>
            <a:off x="1678434" y="6093296"/>
            <a:ext cx="7358062" cy="523220"/>
          </a:xfrm>
          <a:prstGeom prst="rect">
            <a:avLst/>
          </a:prstGeom>
          <a:noFill/>
          <a:ln w="9525">
            <a:noFill/>
            <a:miter lim="800000"/>
            <a:headEnd/>
            <a:tailEnd/>
          </a:ln>
        </p:spPr>
        <p:txBody>
          <a:bodyPr>
            <a:spAutoFit/>
          </a:bodyPr>
          <a:lstStyle/>
          <a:p>
            <a:pPr algn="just"/>
            <a:r>
              <a:rPr lang="es-MX" sz="1400" b="1" dirty="0" smtClean="0">
                <a:solidFill>
                  <a:srgbClr val="800000"/>
                </a:solidFill>
              </a:rPr>
              <a:t>El mapa representa  los municipios beneficiados con las 862 becas proporcionadas a los estudiantes,  destacando que se esta atendiendo a solo el 62 % de la comunidad Universitaria.</a:t>
            </a:r>
            <a:endParaRPr lang="es-MX" sz="1400" b="1" dirty="0">
              <a:solidFill>
                <a:srgbClr val="800000"/>
              </a:solidFill>
            </a:endParaRPr>
          </a:p>
        </p:txBody>
      </p:sp>
      <p:pic>
        <p:nvPicPr>
          <p:cNvPr id="6" name="5 Imagen" descr="C:\Users\lotr720527\Documents\becarios_utvm_eneabr2010.jpg"/>
          <p:cNvPicPr/>
          <p:nvPr/>
        </p:nvPicPr>
        <p:blipFill>
          <a:blip r:embed="rId3" cstate="print"/>
          <a:srcRect l="1358" t="1217"/>
          <a:stretch>
            <a:fillRect/>
          </a:stretch>
        </p:blipFill>
        <p:spPr bwMode="auto">
          <a:xfrm>
            <a:off x="1768539" y="1196752"/>
            <a:ext cx="7195949" cy="4525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2428860" y="457201"/>
            <a:ext cx="6610365" cy="584775"/>
          </a:xfrm>
          <a:prstGeom prst="rect">
            <a:avLst/>
          </a:prstGeom>
          <a:noFill/>
          <a:ln w="9525">
            <a:noFill/>
            <a:miter lim="800000"/>
            <a:headEnd/>
            <a:tailEnd/>
          </a:ln>
        </p:spPr>
        <p:txBody>
          <a:bodyPr wrap="square">
            <a:spAutoFit/>
          </a:bodyPr>
          <a:lstStyle/>
          <a:p>
            <a:pPr lvl="1" algn="r"/>
            <a:r>
              <a:rPr lang="es-MX" sz="2000" b="1" dirty="0">
                <a:solidFill>
                  <a:srgbClr val="800000"/>
                </a:solidFill>
              </a:rPr>
              <a:t>El Programa de Apoyo Académico al Estudiante (PAAE)</a:t>
            </a:r>
          </a:p>
          <a:p>
            <a:pPr lvl="1" algn="r"/>
            <a:r>
              <a:rPr lang="es-MX" sz="1200" b="1" dirty="0"/>
              <a:t>Se vincula con el proyecto </a:t>
            </a:r>
            <a:r>
              <a:rPr lang="es-MX" sz="1200" b="1" dirty="0">
                <a:solidFill>
                  <a:srgbClr val="800000"/>
                </a:solidFill>
              </a:rPr>
              <a:t>evaluación del desempeño escolar </a:t>
            </a:r>
            <a:r>
              <a:rPr lang="es-MX" sz="1200" b="1" dirty="0"/>
              <a:t>del poa</a:t>
            </a:r>
            <a:endParaRPr lang="es-MX" sz="2000" b="1" dirty="0">
              <a:solidFill>
                <a:srgbClr val="800000"/>
              </a:solidFill>
            </a:endParaRPr>
          </a:p>
        </p:txBody>
      </p:sp>
      <p:sp>
        <p:nvSpPr>
          <p:cNvPr id="23555"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a:solidFill>
                  <a:srgbClr val="800000"/>
                </a:solidFill>
              </a:rPr>
              <a:t>II. Desempeño y Fortalecimiento a la Matrícula (Académico)</a:t>
            </a:r>
          </a:p>
        </p:txBody>
      </p:sp>
      <p:sp>
        <p:nvSpPr>
          <p:cNvPr id="23556" name="Text Box 7"/>
          <p:cNvSpPr txBox="1">
            <a:spLocks noChangeArrowheads="1"/>
          </p:cNvSpPr>
          <p:nvPr/>
        </p:nvSpPr>
        <p:spPr bwMode="auto">
          <a:xfrm>
            <a:off x="2019330" y="1428750"/>
            <a:ext cx="6786562" cy="1246495"/>
          </a:xfrm>
          <a:prstGeom prst="rect">
            <a:avLst/>
          </a:prstGeom>
          <a:noFill/>
          <a:ln w="9525">
            <a:noFill/>
            <a:miter lim="800000"/>
            <a:headEnd/>
            <a:tailEnd/>
          </a:ln>
        </p:spPr>
        <p:txBody>
          <a:bodyPr>
            <a:spAutoFit/>
          </a:bodyPr>
          <a:lstStyle/>
          <a:p>
            <a:pPr algn="just"/>
            <a:r>
              <a:rPr lang="es-MX" sz="1500" b="0" dirty="0"/>
              <a:t>Con el Programa de Apoyo Académico al Estudiante (PAAE), </a:t>
            </a:r>
            <a:r>
              <a:rPr lang="es-ES" sz="1500" b="0" dirty="0"/>
              <a:t>durante el </a:t>
            </a:r>
            <a:r>
              <a:rPr lang="es-ES" sz="1500" b="0" dirty="0" smtClean="0"/>
              <a:t>periodo enero - abril de 2010 </a:t>
            </a:r>
            <a:r>
              <a:rPr lang="es-ES" sz="1500" b="0" dirty="0"/>
              <a:t>se </a:t>
            </a:r>
            <a:r>
              <a:rPr lang="es-ES" sz="1500" b="0" dirty="0" smtClean="0"/>
              <a:t>brindó </a:t>
            </a:r>
            <a:r>
              <a:rPr lang="es-ES" sz="1500" b="0" dirty="0"/>
              <a:t>atención a </a:t>
            </a:r>
            <a:r>
              <a:rPr lang="es-ES" sz="1500" b="0" dirty="0" smtClean="0"/>
              <a:t>708 </a:t>
            </a:r>
            <a:r>
              <a:rPr lang="es-ES" sz="1500" b="0" dirty="0"/>
              <a:t>estudiantes de los </a:t>
            </a:r>
            <a:r>
              <a:rPr lang="es-ES" sz="1500" b="0" dirty="0" err="1" smtClean="0"/>
              <a:t>PE’s</a:t>
            </a:r>
            <a:r>
              <a:rPr lang="es-ES" sz="1500" b="0" dirty="0"/>
              <a:t>, de ME, TAL, TIC, TUR, AYEP y EEI, entre los cuales se impartieron </a:t>
            </a:r>
            <a:r>
              <a:rPr lang="es-ES" sz="1500" b="0" dirty="0" smtClean="0"/>
              <a:t>49 </a:t>
            </a:r>
            <a:r>
              <a:rPr lang="es-ES" sz="1500" b="0" dirty="0"/>
              <a:t>talleres tales como: Autoestima y proyecto de vida, integración de equipos, relaciones </a:t>
            </a:r>
            <a:r>
              <a:rPr lang="es-ES" sz="1500" b="0" dirty="0" smtClean="0"/>
              <a:t>humanas, sexualidad</a:t>
            </a:r>
            <a:r>
              <a:rPr lang="es-ES" sz="1500" dirty="0" smtClean="0"/>
              <a:t> y asesoramiento para la inserción laboral.</a:t>
            </a:r>
            <a:endParaRPr lang="es-ES" sz="1500" b="0" dirty="0"/>
          </a:p>
        </p:txBody>
      </p:sp>
      <p:pic>
        <p:nvPicPr>
          <p:cNvPr id="1026" name="Picture 2"/>
          <p:cNvPicPr>
            <a:picLocks noChangeAspect="1" noChangeArrowheads="1"/>
          </p:cNvPicPr>
          <p:nvPr/>
        </p:nvPicPr>
        <p:blipFill>
          <a:blip r:embed="rId3" cstate="print"/>
          <a:srcRect/>
          <a:stretch>
            <a:fillRect/>
          </a:stretch>
        </p:blipFill>
        <p:spPr bwMode="auto">
          <a:xfrm>
            <a:off x="2285984" y="2794790"/>
            <a:ext cx="6286544" cy="37774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1785938" y="457200"/>
            <a:ext cx="7253287" cy="584200"/>
          </a:xfrm>
          <a:prstGeom prst="rect">
            <a:avLst/>
          </a:prstGeom>
          <a:noFill/>
          <a:ln w="9525">
            <a:noFill/>
            <a:miter lim="800000"/>
            <a:headEnd/>
            <a:tailEnd/>
          </a:ln>
        </p:spPr>
        <p:txBody>
          <a:bodyPr>
            <a:spAutoFit/>
          </a:bodyPr>
          <a:lstStyle/>
          <a:p>
            <a:pPr lvl="1" algn="r"/>
            <a:r>
              <a:rPr lang="es-MX" sz="2000" b="1">
                <a:solidFill>
                  <a:srgbClr val="800000"/>
                </a:solidFill>
              </a:rPr>
              <a:t>Costo por estudiantes</a:t>
            </a:r>
          </a:p>
          <a:p>
            <a:pPr lvl="1" algn="r"/>
            <a:r>
              <a:rPr lang="es-MX" sz="1200" b="1"/>
              <a:t>Se vincula con el proyecto </a:t>
            </a:r>
            <a:r>
              <a:rPr lang="es-MX" sz="1200" b="1">
                <a:solidFill>
                  <a:srgbClr val="800000"/>
                </a:solidFill>
              </a:rPr>
              <a:t>gestión y desarrollo del servicio educativo </a:t>
            </a:r>
            <a:r>
              <a:rPr lang="es-MX" sz="1200" b="1"/>
              <a:t>del poa</a:t>
            </a:r>
            <a:endParaRPr lang="es-MX" sz="2000" b="1">
              <a:solidFill>
                <a:srgbClr val="800000"/>
              </a:solidFill>
            </a:endParaRPr>
          </a:p>
        </p:txBody>
      </p:sp>
      <p:sp>
        <p:nvSpPr>
          <p:cNvPr id="24579"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graphicFrame>
        <p:nvGraphicFramePr>
          <p:cNvPr id="9" name="8 Tabla"/>
          <p:cNvGraphicFramePr>
            <a:graphicFrameLocks noGrp="1"/>
          </p:cNvGraphicFramePr>
          <p:nvPr/>
        </p:nvGraphicFramePr>
        <p:xfrm>
          <a:off x="2133583" y="1714488"/>
          <a:ext cx="6572296" cy="1440000"/>
        </p:xfrm>
        <a:graphic>
          <a:graphicData uri="http://schemas.openxmlformats.org/drawingml/2006/table">
            <a:tbl>
              <a:tblPr/>
              <a:tblGrid>
                <a:gridCol w="2500330"/>
                <a:gridCol w="1000132"/>
                <a:gridCol w="1000132"/>
                <a:gridCol w="1000132"/>
                <a:gridCol w="1071570"/>
              </a:tblGrid>
              <a:tr h="180000">
                <a:tc>
                  <a:txBody>
                    <a:bodyPr/>
                    <a:lstStyle/>
                    <a:p>
                      <a:pPr algn="ctr" rtl="0" fontAlgn="b"/>
                      <a:r>
                        <a:rPr lang="es-ES" sz="900" b="1" i="0" u="none" strike="noStrike" dirty="0">
                          <a:solidFill>
                            <a:srgbClr val="000000"/>
                          </a:solidFill>
                          <a:latin typeface="Arial" pitchFamily="34" charset="0"/>
                          <a:cs typeface="Arial" pitchFamily="34" charset="0"/>
                        </a:rPr>
                        <a:t>Programa Educativo</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b"/>
                      <a:r>
                        <a:rPr lang="es-ES" sz="900" b="1" i="0" u="none" strike="noStrike" dirty="0">
                          <a:solidFill>
                            <a:srgbClr val="000000"/>
                          </a:solidFill>
                          <a:latin typeface="Arial" pitchFamily="34" charset="0"/>
                          <a:cs typeface="Arial" pitchFamily="34" charset="0"/>
                        </a:rPr>
                        <a:t>1000</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b"/>
                      <a:r>
                        <a:rPr lang="es-ES" sz="900" b="1" i="0" u="none" strike="noStrike" dirty="0">
                          <a:solidFill>
                            <a:srgbClr val="000000"/>
                          </a:solidFill>
                          <a:latin typeface="Arial" pitchFamily="34" charset="0"/>
                          <a:cs typeface="Arial" pitchFamily="34" charset="0"/>
                        </a:rPr>
                        <a:t>2000</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b"/>
                      <a:r>
                        <a:rPr lang="es-ES" sz="900" b="1" i="0" u="none" strike="noStrike">
                          <a:solidFill>
                            <a:srgbClr val="000000"/>
                          </a:solidFill>
                          <a:latin typeface="Arial" pitchFamily="34" charset="0"/>
                          <a:cs typeface="Arial" pitchFamily="34" charset="0"/>
                        </a:rPr>
                        <a:t>3000</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rtl="0" fontAlgn="b"/>
                      <a:r>
                        <a:rPr lang="es-ES" sz="900" b="1" i="0" u="none" strike="noStrike" dirty="0">
                          <a:solidFill>
                            <a:srgbClr val="000000"/>
                          </a:solidFill>
                          <a:latin typeface="Arial" pitchFamily="34" charset="0"/>
                          <a:cs typeface="Arial" pitchFamily="34" charset="0"/>
                        </a:rPr>
                        <a:t>Total</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80000">
                <a:tc>
                  <a:txBody>
                    <a:bodyPr/>
                    <a:lstStyle/>
                    <a:p>
                      <a:pPr algn="l" rtl="0" fontAlgn="b"/>
                      <a:r>
                        <a:rPr lang="es-ES" sz="900" b="0" i="0" u="none" strike="noStrike" dirty="0">
                          <a:solidFill>
                            <a:srgbClr val="000000"/>
                          </a:solidFill>
                          <a:latin typeface="Arial" pitchFamily="34" charset="0"/>
                          <a:cs typeface="Arial" pitchFamily="34" charset="0"/>
                        </a:rPr>
                        <a:t>Turismo</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3,022,638.38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dirty="0">
                          <a:solidFill>
                            <a:srgbClr val="000000"/>
                          </a:solidFill>
                          <a:latin typeface="Arial" pitchFamily="34" charset="0"/>
                          <a:cs typeface="Arial" pitchFamily="34" charset="0"/>
                        </a:rPr>
                        <a:t> $    53,551.12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37,909.15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3,114,098.65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l" rtl="0" fontAlgn="b"/>
                      <a:r>
                        <a:rPr lang="es-ES" sz="900" b="0" i="0" u="none" strike="noStrike">
                          <a:solidFill>
                            <a:srgbClr val="000000"/>
                          </a:solidFill>
                          <a:latin typeface="Arial" pitchFamily="34" charset="0"/>
                          <a:cs typeface="Arial" pitchFamily="34" charset="0"/>
                        </a:rPr>
                        <a:t>Tecnologías de la Información y Comunicación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2,808,996.40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dirty="0">
                          <a:solidFill>
                            <a:srgbClr val="000000"/>
                          </a:solidFill>
                          <a:latin typeface="Arial" pitchFamily="34" charset="0"/>
                          <a:cs typeface="Arial" pitchFamily="34" charset="0"/>
                        </a:rPr>
                        <a:t> $    11,305.21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75,435.00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2,895,736.61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l" rtl="0" fontAlgn="b"/>
                      <a:r>
                        <a:rPr lang="es-ES" sz="900" b="0" i="0" u="none" strike="noStrike" dirty="0">
                          <a:solidFill>
                            <a:srgbClr val="000000"/>
                          </a:solidFill>
                          <a:latin typeface="Arial" pitchFamily="34" charset="0"/>
                          <a:cs typeface="Arial" pitchFamily="34" charset="0"/>
                        </a:rPr>
                        <a:t>Administración y Evaluación de Proyectos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1,986,079.14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13,343.74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20,810.00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2,020,232.88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l" rtl="0" fontAlgn="b"/>
                      <a:r>
                        <a:rPr lang="es-ES" sz="900" b="0" i="0" u="none" strike="noStrike" dirty="0">
                          <a:solidFill>
                            <a:srgbClr val="000000"/>
                          </a:solidFill>
                          <a:latin typeface="Arial" pitchFamily="34" charset="0"/>
                          <a:cs typeface="Arial" pitchFamily="34" charset="0"/>
                        </a:rPr>
                        <a:t>Tecnología de Alimentos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957,432.57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121,389.50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48,238.64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1,127,060.71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l" rtl="0" fontAlgn="b"/>
                      <a:r>
                        <a:rPr lang="es-ES" sz="900" b="0" i="0" u="none" strike="noStrike">
                          <a:solidFill>
                            <a:srgbClr val="000000"/>
                          </a:solidFill>
                          <a:latin typeface="Arial" pitchFamily="34" charset="0"/>
                          <a:cs typeface="Arial" pitchFamily="34" charset="0"/>
                        </a:rPr>
                        <a:t>Electricidad y Electrónica Industrial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1,440,105.19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69,149.08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28,353.84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1,537,608.11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l" rtl="0" fontAlgn="b"/>
                      <a:r>
                        <a:rPr lang="es-ES" sz="900" b="0" i="0" u="none" strike="noStrike">
                          <a:solidFill>
                            <a:srgbClr val="000000"/>
                          </a:solidFill>
                          <a:latin typeface="Arial" pitchFamily="34" charset="0"/>
                          <a:cs typeface="Arial" pitchFamily="34" charset="0"/>
                        </a:rPr>
                        <a:t>Mecánica</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1,163,161.89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111,806.52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111,469.30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es-ES" sz="900" b="0" i="0" u="none" strike="noStrike">
                          <a:solidFill>
                            <a:srgbClr val="000000"/>
                          </a:solidFill>
                          <a:latin typeface="Arial" pitchFamily="34" charset="0"/>
                          <a:cs typeface="Arial" pitchFamily="34" charset="0"/>
                        </a:rPr>
                        <a:t> $    1,386,437.71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000">
                <a:tc>
                  <a:txBody>
                    <a:bodyPr/>
                    <a:lstStyle/>
                    <a:p>
                      <a:pPr algn="ctr" rtl="0" fontAlgn="b"/>
                      <a:r>
                        <a:rPr lang="es-ES" sz="900" b="1" i="0" u="none" strike="noStrike" dirty="0" smtClean="0">
                          <a:solidFill>
                            <a:srgbClr val="000000"/>
                          </a:solidFill>
                          <a:latin typeface="Arial" pitchFamily="34" charset="0"/>
                          <a:cs typeface="Arial" pitchFamily="34" charset="0"/>
                        </a:rPr>
                        <a:t>Total</a:t>
                      </a:r>
                      <a:endParaRPr lang="es-ES" sz="900" b="1" i="0" u="none" strike="noStrike" dirty="0">
                        <a:solidFill>
                          <a:srgbClr val="000000"/>
                        </a:solidFill>
                        <a:latin typeface="Arial" pitchFamily="34" charset="0"/>
                        <a:cs typeface="Arial" pitchFamily="34" charset="0"/>
                      </a:endParaRP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1" i="0" u="none" strike="noStrike" dirty="0">
                          <a:solidFill>
                            <a:srgbClr val="000000"/>
                          </a:solidFill>
                          <a:latin typeface="Arial" pitchFamily="34" charset="0"/>
                          <a:cs typeface="Arial" pitchFamily="34" charset="0"/>
                        </a:rPr>
                        <a:t> $  11,378,413.57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1" i="0" u="none" strike="noStrike" dirty="0">
                          <a:solidFill>
                            <a:srgbClr val="000000"/>
                          </a:solidFill>
                          <a:latin typeface="Arial" pitchFamily="34" charset="0"/>
                          <a:cs typeface="Arial" pitchFamily="34" charset="0"/>
                        </a:rPr>
                        <a:t> $  380,545.17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1" i="0" u="none" strike="noStrike" dirty="0">
                          <a:solidFill>
                            <a:srgbClr val="000000"/>
                          </a:solidFill>
                          <a:latin typeface="Arial" pitchFamily="34" charset="0"/>
                          <a:cs typeface="Arial" pitchFamily="34" charset="0"/>
                        </a:rPr>
                        <a:t> $  322,215.93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900" b="1" i="0" u="none" strike="noStrike" dirty="0">
                          <a:solidFill>
                            <a:srgbClr val="000000"/>
                          </a:solidFill>
                          <a:latin typeface="Arial" pitchFamily="34" charset="0"/>
                          <a:cs typeface="Arial" pitchFamily="34" charset="0"/>
                        </a:rPr>
                        <a:t> $  12,081,174.67 </a:t>
                      </a:r>
                    </a:p>
                  </a:txBody>
                  <a:tcPr marL="9466" marR="9466" marT="94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26" name="Picture 2"/>
          <p:cNvPicPr>
            <a:picLocks noChangeAspect="1" noChangeArrowheads="1"/>
          </p:cNvPicPr>
          <p:nvPr/>
        </p:nvPicPr>
        <p:blipFill>
          <a:blip r:embed="rId3" cstate="print"/>
          <a:srcRect l="1911" r="1911"/>
          <a:stretch>
            <a:fillRect/>
          </a:stretch>
        </p:blipFill>
        <p:spPr bwMode="auto">
          <a:xfrm>
            <a:off x="1820202" y="3571876"/>
            <a:ext cx="7152379" cy="30718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1785938" y="457200"/>
            <a:ext cx="7253287" cy="584200"/>
          </a:xfrm>
          <a:prstGeom prst="rect">
            <a:avLst/>
          </a:prstGeom>
          <a:noFill/>
          <a:ln w="9525">
            <a:noFill/>
            <a:miter lim="800000"/>
            <a:headEnd/>
            <a:tailEnd/>
          </a:ln>
        </p:spPr>
        <p:txBody>
          <a:bodyPr>
            <a:spAutoFit/>
          </a:bodyPr>
          <a:lstStyle/>
          <a:p>
            <a:pPr lvl="1" algn="r"/>
            <a:r>
              <a:rPr lang="es-MX" sz="2000" b="1">
                <a:solidFill>
                  <a:srgbClr val="800000"/>
                </a:solidFill>
              </a:rPr>
              <a:t>Costo por estudiantes</a:t>
            </a:r>
          </a:p>
          <a:p>
            <a:pPr lvl="1" algn="r"/>
            <a:r>
              <a:rPr lang="es-MX" sz="1200" b="1"/>
              <a:t>Se vincula con el proyecto </a:t>
            </a:r>
            <a:r>
              <a:rPr lang="es-MX" sz="1200" b="1">
                <a:solidFill>
                  <a:srgbClr val="800000"/>
                </a:solidFill>
              </a:rPr>
              <a:t>gestión y desarrollo del servicio educativo </a:t>
            </a:r>
            <a:r>
              <a:rPr lang="es-MX" sz="1200" b="1"/>
              <a:t>del poa</a:t>
            </a:r>
            <a:endParaRPr lang="es-MX" sz="2000" b="1">
              <a:solidFill>
                <a:srgbClr val="800000"/>
              </a:solidFill>
            </a:endParaRPr>
          </a:p>
        </p:txBody>
      </p:sp>
      <p:sp>
        <p:nvSpPr>
          <p:cNvPr id="24579"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24581" name="10 Rectángulo"/>
          <p:cNvSpPr>
            <a:spLocks noChangeArrowheads="1"/>
          </p:cNvSpPr>
          <p:nvPr/>
        </p:nvSpPr>
        <p:spPr bwMode="auto">
          <a:xfrm>
            <a:off x="2843808" y="1517640"/>
            <a:ext cx="5184575" cy="646331"/>
          </a:xfrm>
          <a:prstGeom prst="rect">
            <a:avLst/>
          </a:prstGeom>
          <a:noFill/>
          <a:ln w="9525">
            <a:noFill/>
            <a:miter lim="800000"/>
            <a:headEnd/>
            <a:tailEnd/>
          </a:ln>
        </p:spPr>
        <p:txBody>
          <a:bodyPr wrap="square">
            <a:spAutoFit/>
          </a:bodyPr>
          <a:lstStyle/>
          <a:p>
            <a:pPr algn="ctr"/>
            <a:r>
              <a:rPr lang="es-ES" b="1" dirty="0">
                <a:solidFill>
                  <a:srgbClr val="A20000"/>
                </a:solidFill>
              </a:rPr>
              <a:t>Costo </a:t>
            </a:r>
            <a:r>
              <a:rPr lang="es-ES" b="1" dirty="0" smtClean="0">
                <a:solidFill>
                  <a:srgbClr val="A20000"/>
                </a:solidFill>
              </a:rPr>
              <a:t>cuatrimestral del estudiante por Programa Educativo</a:t>
            </a:r>
            <a:endParaRPr lang="es-ES" b="1" dirty="0">
              <a:solidFill>
                <a:srgbClr val="A20000"/>
              </a:solidFill>
            </a:endParaRPr>
          </a:p>
        </p:txBody>
      </p:sp>
      <p:graphicFrame>
        <p:nvGraphicFramePr>
          <p:cNvPr id="11" name="10 Tabla"/>
          <p:cNvGraphicFramePr>
            <a:graphicFrameLocks noGrp="1"/>
          </p:cNvGraphicFramePr>
          <p:nvPr/>
        </p:nvGraphicFramePr>
        <p:xfrm>
          <a:off x="1835696" y="2445880"/>
          <a:ext cx="7056783" cy="1703200"/>
        </p:xfrm>
        <a:graphic>
          <a:graphicData uri="http://schemas.openxmlformats.org/drawingml/2006/table">
            <a:tbl>
              <a:tblPr/>
              <a:tblGrid>
                <a:gridCol w="1168341"/>
                <a:gridCol w="981407"/>
                <a:gridCol w="981407"/>
                <a:gridCol w="981407"/>
                <a:gridCol w="981407"/>
                <a:gridCol w="981407"/>
                <a:gridCol w="981407"/>
              </a:tblGrid>
              <a:tr h="255005">
                <a:tc>
                  <a:txBody>
                    <a:bodyPr/>
                    <a:lstStyle/>
                    <a:p>
                      <a:pPr algn="ctr" rtl="0" fontAlgn="b"/>
                      <a:r>
                        <a:rPr lang="es-ES" sz="1400" b="1" i="0" u="none" strike="noStrike" dirty="0">
                          <a:solidFill>
                            <a:schemeClr val="bg1"/>
                          </a:solidFill>
                          <a:latin typeface="Arial"/>
                        </a:rPr>
                        <a:t>Concepto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TUR</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TIC</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AEP</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TAL</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EEI</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400" b="1" i="0" u="none" strike="noStrike" dirty="0">
                          <a:solidFill>
                            <a:schemeClr val="bg1"/>
                          </a:solidFill>
                          <a:latin typeface="Arial"/>
                        </a:rPr>
                        <a:t>ME</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r>
              <a:tr h="453675">
                <a:tc>
                  <a:txBody>
                    <a:bodyPr/>
                    <a:lstStyle/>
                    <a:p>
                      <a:pPr algn="l" rtl="0" fontAlgn="b"/>
                      <a:r>
                        <a:rPr lang="es-ES" sz="1400" b="0" i="0" u="none" strike="noStrike" dirty="0">
                          <a:solidFill>
                            <a:schemeClr val="bg1"/>
                          </a:solidFill>
                          <a:latin typeface="Arial"/>
                        </a:rPr>
                        <a:t>Gasto total</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ES" sz="1050" b="1" i="0" u="none" strike="noStrike" dirty="0">
                          <a:solidFill>
                            <a:srgbClr val="000000"/>
                          </a:solidFill>
                          <a:latin typeface="Arial"/>
                        </a:rPr>
                        <a:t> $ 1,703,435.02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 $ 1,373,849.75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 $ 1,274,647.28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 $ 1,170,591.40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 $ 1,025,596.44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 $    932,984.25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7260">
                <a:tc>
                  <a:txBody>
                    <a:bodyPr/>
                    <a:lstStyle/>
                    <a:p>
                      <a:pPr algn="l" rtl="0" fontAlgn="b"/>
                      <a:r>
                        <a:rPr lang="es-ES" sz="1400" b="0" i="0" u="none" strike="noStrike" dirty="0">
                          <a:solidFill>
                            <a:schemeClr val="bg1"/>
                          </a:solidFill>
                          <a:latin typeface="Arial"/>
                        </a:rPr>
                        <a:t>No. de estudiantes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es-ES" sz="1050" b="1" i="0" u="none" strike="noStrike">
                          <a:solidFill>
                            <a:srgbClr val="000000"/>
                          </a:solidFill>
                          <a:latin typeface="Arial"/>
                        </a:rPr>
                        <a:t>371</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341</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254</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111</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171</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ES" sz="1050" b="1" i="0" u="none" strike="noStrike" dirty="0">
                          <a:solidFill>
                            <a:srgbClr val="000000"/>
                          </a:solidFill>
                          <a:latin typeface="Arial"/>
                        </a:rPr>
                        <a:t>141</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7260">
                <a:tc>
                  <a:txBody>
                    <a:bodyPr/>
                    <a:lstStyle/>
                    <a:p>
                      <a:pPr algn="l" rtl="0" fontAlgn="b"/>
                      <a:r>
                        <a:rPr lang="es-ES" sz="1400" b="0" i="0" u="none" strike="noStrike" dirty="0">
                          <a:solidFill>
                            <a:schemeClr val="bg1"/>
                          </a:solidFill>
                          <a:latin typeface="Arial"/>
                        </a:rPr>
                        <a:t>Costo por estudiante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s-ES" sz="1050" b="1" i="0" u="none" strike="noStrike" dirty="0">
                          <a:solidFill>
                            <a:srgbClr val="000000"/>
                          </a:solidFill>
                          <a:latin typeface="Arial"/>
                        </a:rPr>
                        <a:t> $        4,591.47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050" b="1" i="0" u="none" strike="noStrike" dirty="0">
                          <a:solidFill>
                            <a:srgbClr val="000000"/>
                          </a:solidFill>
                          <a:latin typeface="Arial"/>
                        </a:rPr>
                        <a:t> $        4,028.88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050" b="1" i="0" u="none" strike="noStrike" dirty="0">
                          <a:solidFill>
                            <a:srgbClr val="000000"/>
                          </a:solidFill>
                          <a:latin typeface="Arial"/>
                        </a:rPr>
                        <a:t> $        5,018.30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050" b="1" i="0" u="none" strike="noStrike" dirty="0">
                          <a:solidFill>
                            <a:srgbClr val="000000"/>
                          </a:solidFill>
                          <a:latin typeface="Arial"/>
                        </a:rPr>
                        <a:t> $      10,545.87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050" b="1" i="0" u="none" strike="noStrike" dirty="0">
                          <a:solidFill>
                            <a:srgbClr val="000000"/>
                          </a:solidFill>
                          <a:latin typeface="Arial"/>
                        </a:rPr>
                        <a:t> $        5,997.64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es-ES" sz="1050" b="1" i="0" u="none" strike="noStrike" dirty="0">
                          <a:solidFill>
                            <a:srgbClr val="000000"/>
                          </a:solidFill>
                          <a:latin typeface="Arial"/>
                        </a:rPr>
                        <a:t> $        6,616.91 </a:t>
                      </a:r>
                    </a:p>
                  </a:txBody>
                  <a:tcPr marL="7570" marR="7570" marT="75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5429250" y="457200"/>
            <a:ext cx="3609975" cy="569913"/>
          </a:xfrm>
          <a:prstGeom prst="rect">
            <a:avLst/>
          </a:prstGeom>
          <a:noFill/>
          <a:ln w="9525">
            <a:noFill/>
            <a:miter lim="800000"/>
            <a:headEnd/>
            <a:tailEnd/>
          </a:ln>
        </p:spPr>
        <p:txBody>
          <a:bodyPr>
            <a:spAutoFit/>
          </a:bodyPr>
          <a:lstStyle/>
          <a:p>
            <a:pPr algn="r"/>
            <a:r>
              <a:rPr lang="es-MX" sz="2000" b="1">
                <a:solidFill>
                  <a:srgbClr val="800000"/>
                </a:solidFill>
              </a:rPr>
              <a:t>Movilidad estudiantil</a:t>
            </a:r>
          </a:p>
          <a:p>
            <a:pPr marL="0" lvl="1" algn="r"/>
            <a:r>
              <a:rPr lang="es-MX" sz="1100" b="1"/>
              <a:t>Se vincula con el proyecto </a:t>
            </a:r>
            <a:r>
              <a:rPr lang="es-MX" sz="1100" b="1">
                <a:solidFill>
                  <a:srgbClr val="800000"/>
                </a:solidFill>
              </a:rPr>
              <a:t>orientación </a:t>
            </a:r>
            <a:r>
              <a:rPr lang="es-MX" sz="1100" b="1"/>
              <a:t>del poa</a:t>
            </a:r>
            <a:endParaRPr lang="es-MX" sz="2000" b="1">
              <a:solidFill>
                <a:srgbClr val="800000"/>
              </a:solidFill>
            </a:endParaRPr>
          </a:p>
        </p:txBody>
      </p:sp>
      <p:sp>
        <p:nvSpPr>
          <p:cNvPr id="25603"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25604" name="9 CuadroTexto"/>
          <p:cNvSpPr txBox="1">
            <a:spLocks noChangeArrowheads="1"/>
          </p:cNvSpPr>
          <p:nvPr/>
        </p:nvSpPr>
        <p:spPr bwMode="auto">
          <a:xfrm>
            <a:off x="1947844" y="1549304"/>
            <a:ext cx="4000528" cy="2308324"/>
          </a:xfrm>
          <a:prstGeom prst="rect">
            <a:avLst/>
          </a:prstGeom>
          <a:noFill/>
          <a:ln w="9525">
            <a:noFill/>
            <a:miter lim="800000"/>
            <a:headEnd/>
            <a:tailEnd/>
          </a:ln>
        </p:spPr>
        <p:txBody>
          <a:bodyPr wrap="square">
            <a:spAutoFit/>
          </a:bodyPr>
          <a:lstStyle/>
          <a:p>
            <a:pPr algn="just"/>
            <a:r>
              <a:rPr lang="es-ES" sz="1600" b="0" dirty="0"/>
              <a:t>Desde el periodo septiembre - diciembre de 2009, se encuentra en proceso de selección la generación 2010 del </a:t>
            </a:r>
            <a:r>
              <a:rPr lang="es-ES" sz="1600" dirty="0"/>
              <a:t>Programa de Movilidad Estudiantil México-Francia</a:t>
            </a:r>
            <a:r>
              <a:rPr lang="es-ES" sz="1600" b="0" dirty="0"/>
              <a:t> donde </a:t>
            </a:r>
            <a:r>
              <a:rPr lang="es-ES" sz="1600" b="0" dirty="0" smtClean="0"/>
              <a:t>estuvieron participando </a:t>
            </a:r>
            <a:r>
              <a:rPr lang="es-ES" sz="1600" b="0" dirty="0"/>
              <a:t>29 estudiantes de los </a:t>
            </a:r>
            <a:r>
              <a:rPr lang="es-ES" sz="1600" b="0" dirty="0" smtClean="0"/>
              <a:t>seis </a:t>
            </a:r>
            <a:r>
              <a:rPr lang="es-ES" sz="1600" b="0" dirty="0"/>
              <a:t>Programas Educativos, en los resultados de la etapa semifinal fueron aceptados 14 estudiantes, mismos que presentarán la última evaluación el 2 de junio </a:t>
            </a:r>
            <a:r>
              <a:rPr lang="es-ES" sz="1600" b="0" dirty="0" smtClean="0"/>
              <a:t>2010.</a:t>
            </a:r>
            <a:endParaRPr lang="es-ES" sz="1600" b="0" dirty="0"/>
          </a:p>
        </p:txBody>
      </p:sp>
      <p:pic>
        <p:nvPicPr>
          <p:cNvPr id="4098" name="Picture 2" descr="\\Nlabra\mis imágenes\FOTOS 2010 mayo-agosto\INTERCAMBIO\DSC03469.JPG"/>
          <p:cNvPicPr>
            <a:picLocks noChangeAspect="1" noChangeArrowheads="1"/>
          </p:cNvPicPr>
          <p:nvPr/>
        </p:nvPicPr>
        <p:blipFill>
          <a:blip r:embed="rId3" cstate="print"/>
          <a:srcRect l="16722" t="18712" r="16824" b="3323"/>
          <a:stretch>
            <a:fillRect/>
          </a:stretch>
        </p:blipFill>
        <p:spPr bwMode="auto">
          <a:xfrm>
            <a:off x="6019809" y="1654080"/>
            <a:ext cx="2786082" cy="1836977"/>
          </a:xfrm>
          <a:prstGeom prst="rect">
            <a:avLst/>
          </a:prstGeom>
          <a:noFill/>
        </p:spPr>
      </p:pic>
      <p:sp>
        <p:nvSpPr>
          <p:cNvPr id="8" name="9 CuadroTexto"/>
          <p:cNvSpPr txBox="1">
            <a:spLocks noChangeArrowheads="1"/>
          </p:cNvSpPr>
          <p:nvPr/>
        </p:nvSpPr>
        <p:spPr bwMode="auto">
          <a:xfrm>
            <a:off x="1928794" y="4637798"/>
            <a:ext cx="6762769" cy="1077218"/>
          </a:xfrm>
          <a:prstGeom prst="rect">
            <a:avLst/>
          </a:prstGeom>
          <a:noFill/>
          <a:ln w="9525">
            <a:noFill/>
            <a:miter lim="800000"/>
            <a:headEnd/>
            <a:tailEnd/>
          </a:ln>
        </p:spPr>
        <p:txBody>
          <a:bodyPr wrap="square">
            <a:spAutoFit/>
          </a:bodyPr>
          <a:lstStyle/>
          <a:p>
            <a:pPr algn="just"/>
            <a:r>
              <a:rPr lang="es-ES" sz="1600" b="0" dirty="0" smtClean="0"/>
              <a:t>Para el </a:t>
            </a:r>
            <a:r>
              <a:rPr lang="es-ES" sz="1600" dirty="0" smtClean="0"/>
              <a:t>Programa Movilidad en la Educación Superior en América del Norte (PROMESAN)</a:t>
            </a:r>
            <a:r>
              <a:rPr lang="es-ES" sz="1600" b="0" dirty="0" smtClean="0"/>
              <a:t>, fueron aceptados tres estudiantes para realizar su periodo de estadía en el periodo mayo - agosto 2010, en la Universidad de </a:t>
            </a:r>
            <a:r>
              <a:rPr lang="es-ES" sz="1600" b="0" dirty="0" err="1" smtClean="0"/>
              <a:t>Trent</a:t>
            </a:r>
            <a:r>
              <a:rPr lang="es-ES" sz="1600" b="0" dirty="0" smtClean="0"/>
              <a:t>, Canadá, del Programa Educativo de Turismo.</a:t>
            </a:r>
            <a:endParaRPr lang="es-ES" sz="1600" b="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7"/>
          <p:cNvSpPr txBox="1">
            <a:spLocks noChangeArrowheads="1"/>
          </p:cNvSpPr>
          <p:nvPr/>
        </p:nvSpPr>
        <p:spPr bwMode="auto">
          <a:xfrm>
            <a:off x="2571750" y="457200"/>
            <a:ext cx="6467475" cy="569913"/>
          </a:xfrm>
          <a:prstGeom prst="rect">
            <a:avLst/>
          </a:prstGeom>
          <a:noFill/>
          <a:ln w="9525">
            <a:noFill/>
            <a:miter lim="800000"/>
            <a:headEnd/>
            <a:tailEnd/>
          </a:ln>
        </p:spPr>
        <p:txBody>
          <a:bodyPr>
            <a:spAutoFit/>
          </a:bodyPr>
          <a:lstStyle/>
          <a:p>
            <a:pPr algn="r"/>
            <a:r>
              <a:rPr lang="es-MX" sz="2000" b="1">
                <a:solidFill>
                  <a:srgbClr val="800000"/>
                </a:solidFill>
              </a:rPr>
              <a:t>Actividades Culturales y Estudiantes Involucrados</a:t>
            </a:r>
          </a:p>
          <a:p>
            <a:pPr marL="0" lvl="1" algn="r"/>
            <a:r>
              <a:rPr lang="es-MX" sz="1100" b="1"/>
              <a:t>Se vincula con el proyecto </a:t>
            </a:r>
            <a:r>
              <a:rPr lang="es-MX" sz="1100" b="1">
                <a:solidFill>
                  <a:srgbClr val="800000"/>
                </a:solidFill>
              </a:rPr>
              <a:t>actividades culturales, deportivas y recreativas </a:t>
            </a:r>
            <a:r>
              <a:rPr lang="es-MX" sz="1100" b="1"/>
              <a:t>del poa</a:t>
            </a:r>
            <a:endParaRPr lang="es-MX" sz="2000" b="1">
              <a:solidFill>
                <a:srgbClr val="800000"/>
              </a:solidFill>
            </a:endParaRPr>
          </a:p>
        </p:txBody>
      </p:sp>
      <p:sp>
        <p:nvSpPr>
          <p:cNvPr id="26627"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sp>
        <p:nvSpPr>
          <p:cNvPr id="26628" name="7 CuadroTexto"/>
          <p:cNvSpPr txBox="1">
            <a:spLocks noChangeArrowheads="1"/>
          </p:cNvSpPr>
          <p:nvPr/>
        </p:nvSpPr>
        <p:spPr bwMode="auto">
          <a:xfrm>
            <a:off x="1857356" y="1209659"/>
            <a:ext cx="7072312" cy="461665"/>
          </a:xfrm>
          <a:prstGeom prst="rect">
            <a:avLst/>
          </a:prstGeom>
          <a:noFill/>
          <a:ln w="9525">
            <a:noFill/>
            <a:miter lim="800000"/>
            <a:headEnd/>
            <a:tailEnd/>
          </a:ln>
        </p:spPr>
        <p:txBody>
          <a:bodyPr>
            <a:spAutoFit/>
          </a:bodyPr>
          <a:lstStyle/>
          <a:p>
            <a:pPr algn="just"/>
            <a:r>
              <a:rPr lang="es-ES" sz="1200" b="0" dirty="0"/>
              <a:t>Como parte de la formación integral de los estudiantes se promueve de manera permanente actividades, deportivas, sociales, culturales y recreativas, donde participa activamente la comunidad universitaria.</a:t>
            </a:r>
            <a:endParaRPr lang="es-ES" sz="1200" dirty="0"/>
          </a:p>
        </p:txBody>
      </p:sp>
      <p:pic>
        <p:nvPicPr>
          <p:cNvPr id="3074" name="Picture 2" descr="\\Nlabra\mis imágenes\Fotos 2010 Ene-abril\Regional UT\DSCF8230.JPG"/>
          <p:cNvPicPr>
            <a:picLocks noChangeAspect="1" noChangeArrowheads="1"/>
          </p:cNvPicPr>
          <p:nvPr/>
        </p:nvPicPr>
        <p:blipFill>
          <a:blip r:embed="rId3" cstate="print"/>
          <a:srcRect/>
          <a:stretch>
            <a:fillRect/>
          </a:stretch>
        </p:blipFill>
        <p:spPr bwMode="auto">
          <a:xfrm>
            <a:off x="2143108" y="5286388"/>
            <a:ext cx="1928826" cy="1446620"/>
          </a:xfrm>
          <a:prstGeom prst="rect">
            <a:avLst/>
          </a:prstGeom>
          <a:noFill/>
        </p:spPr>
      </p:pic>
      <p:pic>
        <p:nvPicPr>
          <p:cNvPr id="3079" name="Picture 7"/>
          <p:cNvPicPr>
            <a:picLocks noChangeAspect="1" noChangeArrowheads="1"/>
          </p:cNvPicPr>
          <p:nvPr/>
        </p:nvPicPr>
        <p:blipFill>
          <a:blip r:embed="rId4" cstate="print"/>
          <a:srcRect l="3256" t="3896" r="1229"/>
          <a:stretch>
            <a:fillRect/>
          </a:stretch>
        </p:blipFill>
        <p:spPr bwMode="auto">
          <a:xfrm>
            <a:off x="2090720" y="1857364"/>
            <a:ext cx="6643734" cy="3357587"/>
          </a:xfrm>
          <a:prstGeom prst="rect">
            <a:avLst/>
          </a:prstGeom>
          <a:noFill/>
          <a:ln w="9525">
            <a:noFill/>
            <a:miter lim="800000"/>
            <a:headEnd/>
            <a:tailEnd/>
          </a:ln>
          <a:effectLst/>
        </p:spPr>
      </p:pic>
      <p:pic>
        <p:nvPicPr>
          <p:cNvPr id="3080" name="Picture 8" descr="\\Nlabra\mis imágenes\Fotos 2010 Ene-abril\Regional UT\DSCF8277.JPG"/>
          <p:cNvPicPr>
            <a:picLocks noChangeAspect="1" noChangeArrowheads="1"/>
          </p:cNvPicPr>
          <p:nvPr/>
        </p:nvPicPr>
        <p:blipFill>
          <a:blip r:embed="rId5" cstate="print"/>
          <a:srcRect l="7407" t="4938" r="3704" b="20988"/>
          <a:stretch>
            <a:fillRect/>
          </a:stretch>
        </p:blipFill>
        <p:spPr bwMode="auto">
          <a:xfrm>
            <a:off x="6391288" y="5286388"/>
            <a:ext cx="2286016" cy="1428760"/>
          </a:xfrm>
          <a:prstGeom prst="rect">
            <a:avLst/>
          </a:prstGeom>
          <a:noFill/>
        </p:spPr>
      </p:pic>
      <p:pic>
        <p:nvPicPr>
          <p:cNvPr id="3081" name="Picture 9" descr="\\Nlabra\mis imágenes\Fotos 2010 Ene-abril\Regional UT\DSCF8275.JPG"/>
          <p:cNvPicPr>
            <a:picLocks noChangeAspect="1" noChangeArrowheads="1"/>
          </p:cNvPicPr>
          <p:nvPr/>
        </p:nvPicPr>
        <p:blipFill>
          <a:blip r:embed="rId6" cstate="print"/>
          <a:srcRect t="5000" b="10000"/>
          <a:stretch>
            <a:fillRect/>
          </a:stretch>
        </p:blipFill>
        <p:spPr bwMode="auto">
          <a:xfrm>
            <a:off x="4105272" y="5286388"/>
            <a:ext cx="2241192" cy="142876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571750" y="457200"/>
            <a:ext cx="6467475" cy="569913"/>
          </a:xfrm>
          <a:prstGeom prst="rect">
            <a:avLst/>
          </a:prstGeom>
          <a:noFill/>
          <a:ln w="9525">
            <a:noFill/>
            <a:miter lim="800000"/>
            <a:headEnd/>
            <a:tailEnd/>
          </a:ln>
        </p:spPr>
        <p:txBody>
          <a:bodyPr>
            <a:spAutoFit/>
          </a:bodyPr>
          <a:lstStyle/>
          <a:p>
            <a:pPr algn="r"/>
            <a:r>
              <a:rPr lang="es-MX" sz="2000" b="1">
                <a:solidFill>
                  <a:srgbClr val="800000"/>
                </a:solidFill>
              </a:rPr>
              <a:t>Actividades Culturales y Estudiantes Involucrados</a:t>
            </a:r>
          </a:p>
          <a:p>
            <a:pPr marL="0" lvl="1" algn="r"/>
            <a:r>
              <a:rPr lang="es-MX" sz="1100" b="1"/>
              <a:t>Se vincula con el proyecto </a:t>
            </a:r>
            <a:r>
              <a:rPr lang="es-MX" sz="1100" b="1">
                <a:solidFill>
                  <a:srgbClr val="800000"/>
                </a:solidFill>
              </a:rPr>
              <a:t>actividades culturales, deportivas y recreativas </a:t>
            </a:r>
            <a:r>
              <a:rPr lang="es-MX" sz="1100" b="1"/>
              <a:t>del poa</a:t>
            </a:r>
            <a:endParaRPr lang="es-MX" sz="2000" b="1">
              <a:solidFill>
                <a:srgbClr val="800000"/>
              </a:solidFill>
            </a:endParaRPr>
          </a:p>
        </p:txBody>
      </p:sp>
      <p:sp>
        <p:nvSpPr>
          <p:cNvPr id="4" name="Text Box 7"/>
          <p:cNvSpPr txBox="1">
            <a:spLocks noChangeArrowheads="1"/>
          </p:cNvSpPr>
          <p:nvPr/>
        </p:nvSpPr>
        <p:spPr bwMode="auto">
          <a:xfrm>
            <a:off x="1681163" y="142875"/>
            <a:ext cx="7358062" cy="400050"/>
          </a:xfrm>
          <a:prstGeom prst="rect">
            <a:avLst/>
          </a:prstGeom>
          <a:noFill/>
          <a:ln w="9525">
            <a:noFill/>
            <a:miter lim="800000"/>
            <a:headEnd/>
            <a:tailEnd/>
          </a:ln>
        </p:spPr>
        <p:txBody>
          <a:bodyPr>
            <a:spAutoFit/>
          </a:bodyPr>
          <a:lstStyle/>
          <a:p>
            <a:pPr algn="r"/>
            <a:r>
              <a:rPr lang="es-MX" sz="2000" b="1" dirty="0">
                <a:solidFill>
                  <a:srgbClr val="800000"/>
                </a:solidFill>
              </a:rPr>
              <a:t>II. Desempeño y Fortalecimiento a la Matrícula (Académico)</a:t>
            </a:r>
          </a:p>
        </p:txBody>
      </p:sp>
      <p:pic>
        <p:nvPicPr>
          <p:cNvPr id="2051" name="Picture 3"/>
          <p:cNvPicPr>
            <a:picLocks noChangeAspect="1" noChangeArrowheads="1"/>
          </p:cNvPicPr>
          <p:nvPr/>
        </p:nvPicPr>
        <p:blipFill>
          <a:blip r:embed="rId3" cstate="print"/>
          <a:srcRect l="3077" r="1538" b="2564"/>
          <a:stretch>
            <a:fillRect/>
          </a:stretch>
        </p:blipFill>
        <p:spPr bwMode="auto">
          <a:xfrm>
            <a:off x="1885931" y="1231936"/>
            <a:ext cx="4400581" cy="2697130"/>
          </a:xfrm>
          <a:prstGeom prst="rect">
            <a:avLst/>
          </a:prstGeom>
          <a:noFill/>
          <a:ln w="9525">
            <a:noFill/>
            <a:miter lim="800000"/>
            <a:headEnd/>
            <a:tailEnd/>
          </a:ln>
          <a:effectLst/>
        </p:spPr>
      </p:pic>
      <p:pic>
        <p:nvPicPr>
          <p:cNvPr id="6" name="Imagen 1" descr="C:\Documents and Settings\MAML711218\Mis documentos\Eventos 2010\nacional 2010\P3080039.JPG"/>
          <p:cNvPicPr>
            <a:picLocks noChangeAspect="1" noChangeArrowheads="1"/>
          </p:cNvPicPr>
          <p:nvPr/>
        </p:nvPicPr>
        <p:blipFill>
          <a:blip r:embed="rId4" cstate="print"/>
          <a:srcRect l="18081" t="5666" r="12608" b="28000"/>
          <a:stretch>
            <a:fillRect/>
          </a:stretch>
        </p:blipFill>
        <p:spPr bwMode="auto">
          <a:xfrm>
            <a:off x="6444208" y="1916832"/>
            <a:ext cx="2532116" cy="1816518"/>
          </a:xfrm>
          <a:prstGeom prst="rect">
            <a:avLst/>
          </a:prstGeom>
          <a:noFill/>
          <a:ln w="9525">
            <a:noFill/>
            <a:miter lim="800000"/>
            <a:headEnd/>
            <a:tailEnd/>
          </a:ln>
        </p:spPr>
      </p:pic>
      <p:pic>
        <p:nvPicPr>
          <p:cNvPr id="2057" name="Picture 9"/>
          <p:cNvPicPr>
            <a:picLocks noChangeAspect="1" noChangeArrowheads="1"/>
          </p:cNvPicPr>
          <p:nvPr/>
        </p:nvPicPr>
        <p:blipFill>
          <a:blip r:embed="rId5" cstate="print"/>
          <a:srcRect l="2919" t="3759" r="3883" b="7281"/>
          <a:stretch>
            <a:fillRect/>
          </a:stretch>
        </p:blipFill>
        <p:spPr bwMode="auto">
          <a:xfrm>
            <a:off x="1809762" y="4100517"/>
            <a:ext cx="4405311" cy="2606486"/>
          </a:xfrm>
          <a:prstGeom prst="rect">
            <a:avLst/>
          </a:prstGeom>
          <a:noFill/>
        </p:spPr>
      </p:pic>
      <p:pic>
        <p:nvPicPr>
          <p:cNvPr id="2058" name="Picture 10" descr="C:\Documents and Settings\SASA761101.UTVM2008\Escritorio\Compartida\culturales\Inaguración.jpg"/>
          <p:cNvPicPr>
            <a:picLocks noChangeAspect="1" noChangeArrowheads="1"/>
          </p:cNvPicPr>
          <p:nvPr/>
        </p:nvPicPr>
        <p:blipFill>
          <a:blip r:embed="rId6" cstate="print"/>
          <a:srcRect/>
          <a:stretch>
            <a:fillRect/>
          </a:stretch>
        </p:blipFill>
        <p:spPr bwMode="auto">
          <a:xfrm>
            <a:off x="6480109" y="4077072"/>
            <a:ext cx="2503887" cy="166872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7"/>
          <p:cNvSpPr txBox="1">
            <a:spLocks noChangeArrowheads="1"/>
          </p:cNvSpPr>
          <p:nvPr/>
        </p:nvSpPr>
        <p:spPr bwMode="auto">
          <a:xfrm>
            <a:off x="4252913" y="457200"/>
            <a:ext cx="4786312" cy="569913"/>
          </a:xfrm>
          <a:prstGeom prst="rect">
            <a:avLst/>
          </a:prstGeom>
          <a:noFill/>
          <a:ln w="9525">
            <a:noFill/>
            <a:miter lim="800000"/>
            <a:headEnd/>
            <a:tailEnd/>
          </a:ln>
        </p:spPr>
        <p:txBody>
          <a:bodyPr>
            <a:spAutoFit/>
          </a:bodyPr>
          <a:lstStyle/>
          <a:p>
            <a:pPr algn="r"/>
            <a:r>
              <a:rPr lang="es-MX" sz="2000" b="1">
                <a:solidFill>
                  <a:srgbClr val="800000"/>
                </a:solidFill>
              </a:rPr>
              <a:t>Evaluación del Desempeño Docente</a:t>
            </a:r>
          </a:p>
          <a:p>
            <a:pPr marL="0" lvl="1" algn="r"/>
            <a:r>
              <a:rPr lang="es-MX" sz="1100" b="1"/>
              <a:t>Se vincula con el proyecto </a:t>
            </a:r>
            <a:r>
              <a:rPr lang="es-MX" sz="1100" b="1">
                <a:solidFill>
                  <a:srgbClr val="800000"/>
                </a:solidFill>
              </a:rPr>
              <a:t>evaluación educativa </a:t>
            </a:r>
            <a:r>
              <a:rPr lang="es-MX" sz="1100" b="1"/>
              <a:t>del poa</a:t>
            </a:r>
            <a:endParaRPr lang="es-MX" sz="2000" b="1">
              <a:solidFill>
                <a:srgbClr val="800000"/>
              </a:solidFill>
            </a:endParaRPr>
          </a:p>
        </p:txBody>
      </p:sp>
      <p:sp>
        <p:nvSpPr>
          <p:cNvPr id="27651" name="Text Box 7"/>
          <p:cNvSpPr txBox="1">
            <a:spLocks noChangeArrowheads="1"/>
          </p:cNvSpPr>
          <p:nvPr/>
        </p:nvSpPr>
        <p:spPr bwMode="auto">
          <a:xfrm>
            <a:off x="1928794" y="1114409"/>
            <a:ext cx="2286016" cy="2677656"/>
          </a:xfrm>
          <a:prstGeom prst="rect">
            <a:avLst/>
          </a:prstGeom>
          <a:noFill/>
          <a:ln w="9525">
            <a:noFill/>
            <a:miter lim="800000"/>
            <a:headEnd/>
            <a:tailEnd/>
          </a:ln>
        </p:spPr>
        <p:txBody>
          <a:bodyPr wrap="square">
            <a:spAutoFit/>
          </a:bodyPr>
          <a:lstStyle/>
          <a:p>
            <a:pPr algn="just"/>
            <a:r>
              <a:rPr lang="es-ES" sz="1400" b="0" dirty="0"/>
              <a:t>La evaluación al desempeño docente, coadyuva al cumplimiento de las “Políticas para la operación, desarrollo y consolidación del subsistema de Universidades Tecnológicas”, con el propósito de alcanzar y mantener la acreditación de los programas educativos de ésta </a:t>
            </a:r>
            <a:r>
              <a:rPr lang="es-ES" sz="1400" b="0" dirty="0" smtClean="0"/>
              <a:t>Institución.</a:t>
            </a:r>
            <a:endParaRPr lang="es-MX" sz="1400" b="0" dirty="0"/>
          </a:p>
        </p:txBody>
      </p:sp>
      <p:sp>
        <p:nvSpPr>
          <p:cNvPr id="27652" name="Text Box 7"/>
          <p:cNvSpPr txBox="1">
            <a:spLocks noChangeArrowheads="1"/>
          </p:cNvSpPr>
          <p:nvPr/>
        </p:nvSpPr>
        <p:spPr bwMode="auto">
          <a:xfrm>
            <a:off x="4886325" y="171450"/>
            <a:ext cx="4143375" cy="400050"/>
          </a:xfrm>
          <a:prstGeom prst="rect">
            <a:avLst/>
          </a:prstGeom>
          <a:noFill/>
          <a:ln w="9525">
            <a:noFill/>
            <a:miter lim="800000"/>
            <a:headEnd/>
            <a:tailEnd/>
          </a:ln>
        </p:spPr>
        <p:txBody>
          <a:bodyPr>
            <a:spAutoFit/>
          </a:bodyPr>
          <a:lstStyle/>
          <a:p>
            <a:pPr algn="r"/>
            <a:r>
              <a:rPr lang="es-MX" sz="2000" b="1" dirty="0">
                <a:solidFill>
                  <a:srgbClr val="800000"/>
                </a:solidFill>
              </a:rPr>
              <a:t>Fortalecimiento Docente</a:t>
            </a:r>
          </a:p>
        </p:txBody>
      </p:sp>
      <p:pic>
        <p:nvPicPr>
          <p:cNvPr id="4103" name="Picture 7"/>
          <p:cNvPicPr>
            <a:picLocks noChangeAspect="1" noChangeArrowheads="1"/>
          </p:cNvPicPr>
          <p:nvPr/>
        </p:nvPicPr>
        <p:blipFill>
          <a:blip r:embed="rId3" cstate="print"/>
          <a:srcRect l="1704" r="3125" b="1271"/>
          <a:stretch>
            <a:fillRect/>
          </a:stretch>
        </p:blipFill>
        <p:spPr bwMode="auto">
          <a:xfrm>
            <a:off x="4428411" y="1152509"/>
            <a:ext cx="4501306" cy="2770843"/>
          </a:xfrm>
          <a:prstGeom prst="rect">
            <a:avLst/>
          </a:prstGeom>
          <a:noFill/>
        </p:spPr>
      </p:pic>
      <p:pic>
        <p:nvPicPr>
          <p:cNvPr id="4104" name="Picture 8"/>
          <p:cNvPicPr>
            <a:picLocks noChangeAspect="1" noChangeArrowheads="1"/>
          </p:cNvPicPr>
          <p:nvPr/>
        </p:nvPicPr>
        <p:blipFill>
          <a:blip r:embed="rId4" cstate="print"/>
          <a:srcRect l="3125" t="1271" r="1704"/>
          <a:stretch>
            <a:fillRect/>
          </a:stretch>
        </p:blipFill>
        <p:spPr bwMode="auto">
          <a:xfrm>
            <a:off x="4429124" y="3961452"/>
            <a:ext cx="4495115" cy="276703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
          <p:cNvSpPr txBox="1">
            <a:spLocks noChangeArrowheads="1"/>
          </p:cNvSpPr>
          <p:nvPr/>
        </p:nvSpPr>
        <p:spPr bwMode="auto">
          <a:xfrm>
            <a:off x="1981230" y="265113"/>
            <a:ext cx="6858000" cy="553998"/>
          </a:xfrm>
          <a:prstGeom prst="rect">
            <a:avLst/>
          </a:prstGeom>
          <a:noFill/>
          <a:ln w="9525">
            <a:noFill/>
            <a:miter lim="800000"/>
            <a:headEnd/>
            <a:tailEnd/>
          </a:ln>
        </p:spPr>
        <p:txBody>
          <a:bodyPr>
            <a:spAutoFit/>
          </a:bodyPr>
          <a:lstStyle/>
          <a:p>
            <a:pPr algn="ctr"/>
            <a:r>
              <a:rPr lang="es-MX" sz="3000" b="1" dirty="0">
                <a:solidFill>
                  <a:srgbClr val="800000"/>
                </a:solidFill>
              </a:rPr>
              <a:t>Procesos (Funciones) Institucionales</a:t>
            </a:r>
          </a:p>
        </p:txBody>
      </p:sp>
      <p:sp>
        <p:nvSpPr>
          <p:cNvPr id="4099" name="Text Box 7">
            <a:hlinkClick r:id="rId3" action="ppaction://hlinksldjump"/>
          </p:cNvPr>
          <p:cNvSpPr txBox="1">
            <a:spLocks noChangeArrowheads="1"/>
          </p:cNvSpPr>
          <p:nvPr/>
        </p:nvSpPr>
        <p:spPr bwMode="auto">
          <a:xfrm>
            <a:off x="1828800" y="1571625"/>
            <a:ext cx="7019925" cy="384175"/>
          </a:xfrm>
          <a:prstGeom prst="rect">
            <a:avLst/>
          </a:prstGeom>
          <a:noFill/>
          <a:ln w="9525">
            <a:noFill/>
            <a:miter lim="800000"/>
            <a:headEnd/>
            <a:tailEnd/>
          </a:ln>
        </p:spPr>
        <p:txBody>
          <a:bodyPr>
            <a:spAutoFit/>
          </a:bodyPr>
          <a:lstStyle/>
          <a:p>
            <a:pPr algn="just"/>
            <a:r>
              <a:rPr lang="es-MX" sz="1900" b="1" dirty="0">
                <a:solidFill>
                  <a:srgbClr val="800000"/>
                </a:solidFill>
              </a:rPr>
              <a:t>I. Oferta y Demanda Educativa</a:t>
            </a:r>
          </a:p>
        </p:txBody>
      </p:sp>
      <p:sp>
        <p:nvSpPr>
          <p:cNvPr id="4100" name="Text Box 7">
            <a:hlinkClick r:id="rId4" action="ppaction://hlinksldjump"/>
          </p:cNvPr>
          <p:cNvSpPr txBox="1">
            <a:spLocks noChangeArrowheads="1"/>
          </p:cNvSpPr>
          <p:nvPr/>
        </p:nvSpPr>
        <p:spPr bwMode="auto">
          <a:xfrm>
            <a:off x="1828800" y="2071688"/>
            <a:ext cx="7019925" cy="677862"/>
          </a:xfrm>
          <a:prstGeom prst="rect">
            <a:avLst/>
          </a:prstGeom>
          <a:noFill/>
          <a:ln w="9525">
            <a:noFill/>
            <a:miter lim="800000"/>
            <a:headEnd/>
            <a:tailEnd/>
          </a:ln>
        </p:spPr>
        <p:txBody>
          <a:bodyPr>
            <a:spAutoFit/>
          </a:bodyPr>
          <a:lstStyle/>
          <a:p>
            <a:pPr algn="just"/>
            <a:r>
              <a:rPr lang="es-MX" sz="1900" b="1">
                <a:solidFill>
                  <a:srgbClr val="800000"/>
                </a:solidFill>
              </a:rPr>
              <a:t>II. Desempeño y Fortalecimiento a la Matrícula (Académico)</a:t>
            </a:r>
          </a:p>
          <a:p>
            <a:pPr algn="just"/>
            <a:r>
              <a:rPr lang="es-MX" sz="1900" b="1">
                <a:solidFill>
                  <a:srgbClr val="800000"/>
                </a:solidFill>
              </a:rPr>
              <a:t>Rendimiento Escolar</a:t>
            </a:r>
          </a:p>
        </p:txBody>
      </p:sp>
      <p:sp>
        <p:nvSpPr>
          <p:cNvPr id="4101" name="Text Box 7">
            <a:hlinkClick r:id="rId5" action="ppaction://hlinksldjump"/>
          </p:cNvPr>
          <p:cNvSpPr txBox="1">
            <a:spLocks noChangeArrowheads="1"/>
          </p:cNvSpPr>
          <p:nvPr/>
        </p:nvSpPr>
        <p:spPr bwMode="auto">
          <a:xfrm>
            <a:off x="1828800" y="2814638"/>
            <a:ext cx="7019925" cy="384175"/>
          </a:xfrm>
          <a:prstGeom prst="rect">
            <a:avLst/>
          </a:prstGeom>
          <a:noFill/>
          <a:ln w="9525">
            <a:noFill/>
            <a:miter lim="800000"/>
            <a:headEnd/>
            <a:tailEnd/>
          </a:ln>
        </p:spPr>
        <p:txBody>
          <a:bodyPr>
            <a:spAutoFit/>
          </a:bodyPr>
          <a:lstStyle/>
          <a:p>
            <a:pPr algn="just"/>
            <a:r>
              <a:rPr lang="es-MX" sz="1900" b="1">
                <a:solidFill>
                  <a:srgbClr val="800000"/>
                </a:solidFill>
              </a:rPr>
              <a:t>III. Fortalecimiento en Infraestructura y equipamiento</a:t>
            </a:r>
          </a:p>
        </p:txBody>
      </p:sp>
      <p:sp>
        <p:nvSpPr>
          <p:cNvPr id="4102" name="5 Rectángulo">
            <a:hlinkClick r:id="rId6" action="ppaction://hlinksldjump"/>
          </p:cNvPr>
          <p:cNvSpPr>
            <a:spLocks noChangeArrowheads="1"/>
          </p:cNvSpPr>
          <p:nvPr/>
        </p:nvSpPr>
        <p:spPr bwMode="auto">
          <a:xfrm>
            <a:off x="1828800" y="4214813"/>
            <a:ext cx="7019925" cy="384175"/>
          </a:xfrm>
          <a:prstGeom prst="rect">
            <a:avLst/>
          </a:prstGeom>
          <a:noFill/>
          <a:ln w="9525">
            <a:noFill/>
            <a:miter lim="800000"/>
            <a:headEnd/>
            <a:tailEnd/>
          </a:ln>
        </p:spPr>
        <p:txBody>
          <a:bodyPr>
            <a:spAutoFit/>
          </a:bodyPr>
          <a:lstStyle/>
          <a:p>
            <a:pPr algn="just"/>
            <a:r>
              <a:rPr lang="es-MX" sz="1900" b="1">
                <a:solidFill>
                  <a:srgbClr val="800000"/>
                </a:solidFill>
              </a:rPr>
              <a:t>VI. Eficiencia Terminal y Seguimiento de Egresados</a:t>
            </a:r>
          </a:p>
        </p:txBody>
      </p:sp>
      <p:sp>
        <p:nvSpPr>
          <p:cNvPr id="4103" name="Text Box 7">
            <a:hlinkClick r:id="rId7" action="ppaction://hlinksldjump"/>
          </p:cNvPr>
          <p:cNvSpPr txBox="1">
            <a:spLocks noChangeArrowheads="1"/>
          </p:cNvSpPr>
          <p:nvPr/>
        </p:nvSpPr>
        <p:spPr bwMode="auto">
          <a:xfrm>
            <a:off x="1828800" y="3714750"/>
            <a:ext cx="7019925" cy="384175"/>
          </a:xfrm>
          <a:prstGeom prst="rect">
            <a:avLst/>
          </a:prstGeom>
          <a:noFill/>
          <a:ln w="9525">
            <a:noFill/>
            <a:miter lim="800000"/>
            <a:headEnd/>
            <a:tailEnd/>
          </a:ln>
        </p:spPr>
        <p:txBody>
          <a:bodyPr>
            <a:spAutoFit/>
          </a:bodyPr>
          <a:lstStyle/>
          <a:p>
            <a:pPr marL="0" lvl="1" algn="just"/>
            <a:r>
              <a:rPr lang="es-MX" sz="1900" b="1">
                <a:solidFill>
                  <a:srgbClr val="800000"/>
                </a:solidFill>
              </a:rPr>
              <a:t>V. Investigación y Desarrollo Tecnológico </a:t>
            </a:r>
          </a:p>
        </p:txBody>
      </p:sp>
      <p:sp>
        <p:nvSpPr>
          <p:cNvPr id="4104" name="Text Box 7">
            <a:hlinkClick r:id="rId8" action="ppaction://hlinksldjump"/>
          </p:cNvPr>
          <p:cNvSpPr txBox="1">
            <a:spLocks noChangeArrowheads="1"/>
          </p:cNvSpPr>
          <p:nvPr/>
        </p:nvSpPr>
        <p:spPr bwMode="auto">
          <a:xfrm>
            <a:off x="1828800" y="3286125"/>
            <a:ext cx="7019925" cy="384175"/>
          </a:xfrm>
          <a:prstGeom prst="rect">
            <a:avLst/>
          </a:prstGeom>
          <a:noFill/>
          <a:ln w="9525">
            <a:noFill/>
            <a:miter lim="800000"/>
            <a:headEnd/>
            <a:tailEnd/>
          </a:ln>
        </p:spPr>
        <p:txBody>
          <a:bodyPr>
            <a:spAutoFit/>
          </a:bodyPr>
          <a:lstStyle/>
          <a:p>
            <a:pPr marL="0" lvl="1" algn="just"/>
            <a:r>
              <a:rPr lang="es-MX" sz="1900" b="1">
                <a:solidFill>
                  <a:srgbClr val="800000"/>
                </a:solidFill>
              </a:rPr>
              <a:t>IV. Vinculación </a:t>
            </a:r>
          </a:p>
        </p:txBody>
      </p:sp>
      <p:sp>
        <p:nvSpPr>
          <p:cNvPr id="4105" name="Text Box 7"/>
          <p:cNvSpPr txBox="1">
            <a:spLocks noChangeArrowheads="1"/>
          </p:cNvSpPr>
          <p:nvPr/>
        </p:nvSpPr>
        <p:spPr bwMode="auto">
          <a:xfrm>
            <a:off x="1828800" y="4689475"/>
            <a:ext cx="7019925" cy="677863"/>
          </a:xfrm>
          <a:prstGeom prst="rect">
            <a:avLst/>
          </a:prstGeom>
          <a:noFill/>
          <a:ln w="9525">
            <a:noFill/>
            <a:miter lim="800000"/>
            <a:headEnd/>
            <a:tailEnd/>
          </a:ln>
        </p:spPr>
        <p:txBody>
          <a:bodyPr>
            <a:spAutoFit/>
          </a:bodyPr>
          <a:lstStyle/>
          <a:p>
            <a:pPr marL="0" lvl="1" algn="just"/>
            <a:r>
              <a:rPr lang="es-MX" sz="1900" b="1" dirty="0">
                <a:solidFill>
                  <a:srgbClr val="800000"/>
                </a:solidFill>
              </a:rPr>
              <a:t>VII. Participación en Congresos, </a:t>
            </a:r>
            <a:r>
              <a:rPr lang="es-MX" sz="1900" b="1" dirty="0" err="1">
                <a:solidFill>
                  <a:srgbClr val="800000"/>
                </a:solidFill>
              </a:rPr>
              <a:t>Simposium</a:t>
            </a:r>
            <a:r>
              <a:rPr lang="es-MX" sz="1900" b="1" dirty="0">
                <a:solidFill>
                  <a:srgbClr val="800000"/>
                </a:solidFill>
              </a:rPr>
              <a:t> y Reuniones Académicas, así como resultados obtenidos.  </a:t>
            </a:r>
          </a:p>
        </p:txBody>
      </p:sp>
      <p:sp>
        <p:nvSpPr>
          <p:cNvPr id="4106" name="Text Box 7">
            <a:hlinkClick r:id="rId9" action="ppaction://hlinksldjump"/>
          </p:cNvPr>
          <p:cNvSpPr txBox="1">
            <a:spLocks noChangeArrowheads="1"/>
          </p:cNvSpPr>
          <p:nvPr/>
        </p:nvSpPr>
        <p:spPr bwMode="auto">
          <a:xfrm>
            <a:off x="1828800" y="5954713"/>
            <a:ext cx="7019925" cy="384175"/>
          </a:xfrm>
          <a:prstGeom prst="rect">
            <a:avLst/>
          </a:prstGeom>
          <a:noFill/>
          <a:ln w="9525">
            <a:noFill/>
            <a:miter lim="800000"/>
            <a:headEnd/>
            <a:tailEnd/>
          </a:ln>
        </p:spPr>
        <p:txBody>
          <a:bodyPr>
            <a:spAutoFit/>
          </a:bodyPr>
          <a:lstStyle/>
          <a:p>
            <a:pPr marL="0" lvl="1" algn="just"/>
            <a:r>
              <a:rPr lang="es-MX" sz="1900" b="1">
                <a:solidFill>
                  <a:srgbClr val="800000"/>
                </a:solidFill>
              </a:rPr>
              <a:t>IX. Actividades y Gestiones del Rector</a:t>
            </a:r>
          </a:p>
        </p:txBody>
      </p:sp>
      <p:sp>
        <p:nvSpPr>
          <p:cNvPr id="4107" name="12 Rectángulo"/>
          <p:cNvSpPr>
            <a:spLocks noChangeArrowheads="1"/>
          </p:cNvSpPr>
          <p:nvPr/>
        </p:nvSpPr>
        <p:spPr bwMode="auto">
          <a:xfrm>
            <a:off x="1714500" y="2143125"/>
            <a:ext cx="7286625" cy="642938"/>
          </a:xfrm>
          <a:prstGeom prst="rect">
            <a:avLst/>
          </a:prstGeom>
          <a:noFill/>
          <a:ln w="9525" algn="ctr">
            <a:noFill/>
            <a:round/>
            <a:headEnd/>
            <a:tailEnd/>
          </a:ln>
        </p:spPr>
        <p:txBody>
          <a:bodyPr/>
          <a:lstStyle/>
          <a:p>
            <a:pPr algn="ctr"/>
            <a:endParaRPr lang="es-MX"/>
          </a:p>
        </p:txBody>
      </p:sp>
      <p:sp>
        <p:nvSpPr>
          <p:cNvPr id="4108" name="13 Rectángulo"/>
          <p:cNvSpPr>
            <a:spLocks noChangeArrowheads="1"/>
          </p:cNvSpPr>
          <p:nvPr/>
        </p:nvSpPr>
        <p:spPr bwMode="auto">
          <a:xfrm>
            <a:off x="1785938" y="1500188"/>
            <a:ext cx="7143750" cy="428625"/>
          </a:xfrm>
          <a:prstGeom prst="rect">
            <a:avLst/>
          </a:prstGeom>
          <a:noFill/>
          <a:ln w="9525" algn="ctr">
            <a:noFill/>
            <a:round/>
            <a:headEnd/>
            <a:tailEnd/>
          </a:ln>
        </p:spPr>
        <p:txBody>
          <a:bodyPr/>
          <a:lstStyle/>
          <a:p>
            <a:pPr algn="ctr"/>
            <a:endParaRPr lang="es-MX"/>
          </a:p>
        </p:txBody>
      </p:sp>
      <p:sp>
        <p:nvSpPr>
          <p:cNvPr id="4109" name="Text Box 7">
            <a:hlinkClick r:id="rId9" action="ppaction://hlinksldjump"/>
          </p:cNvPr>
          <p:cNvSpPr txBox="1">
            <a:spLocks noChangeArrowheads="1"/>
          </p:cNvSpPr>
          <p:nvPr/>
        </p:nvSpPr>
        <p:spPr bwMode="auto">
          <a:xfrm>
            <a:off x="1828800" y="5419725"/>
            <a:ext cx="7019925" cy="384175"/>
          </a:xfrm>
          <a:prstGeom prst="rect">
            <a:avLst/>
          </a:prstGeom>
          <a:noFill/>
          <a:ln w="9525">
            <a:noFill/>
            <a:miter lim="800000"/>
            <a:headEnd/>
            <a:tailEnd/>
          </a:ln>
        </p:spPr>
        <p:txBody>
          <a:bodyPr>
            <a:spAutoFit/>
          </a:bodyPr>
          <a:lstStyle/>
          <a:p>
            <a:pPr marL="0" lvl="1" algn="just"/>
            <a:r>
              <a:rPr lang="es-MX" sz="1900" b="1">
                <a:solidFill>
                  <a:srgbClr val="800000"/>
                </a:solidFill>
              </a:rPr>
              <a:t>VIII. Proyectos Especiales</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4 CuadroTexto"/>
          <p:cNvSpPr txBox="1">
            <a:spLocks noChangeArrowheads="1"/>
          </p:cNvSpPr>
          <p:nvPr/>
        </p:nvSpPr>
        <p:spPr bwMode="auto">
          <a:xfrm>
            <a:off x="1928794" y="1428736"/>
            <a:ext cx="6942135" cy="1077218"/>
          </a:xfrm>
          <a:prstGeom prst="rect">
            <a:avLst/>
          </a:prstGeom>
          <a:noFill/>
          <a:ln w="9525">
            <a:noFill/>
            <a:miter lim="800000"/>
            <a:headEnd/>
            <a:tailEnd/>
          </a:ln>
        </p:spPr>
        <p:txBody>
          <a:bodyPr wrap="square">
            <a:spAutoFit/>
          </a:bodyPr>
          <a:lstStyle/>
          <a:p>
            <a:pPr algn="just"/>
            <a:r>
              <a:rPr lang="es-MX" sz="1600" b="0" dirty="0"/>
              <a:t>Cabe mencionar que </a:t>
            </a:r>
            <a:r>
              <a:rPr lang="es-MX" sz="1600" b="0" dirty="0" smtClean="0"/>
              <a:t>la anterior evaluación </a:t>
            </a:r>
            <a:r>
              <a:rPr lang="es-MX" sz="1600" b="0" dirty="0"/>
              <a:t>es una </a:t>
            </a:r>
            <a:r>
              <a:rPr lang="es-MX" sz="1600" b="0" dirty="0" smtClean="0"/>
              <a:t>de las estrategias que fortalecen el quehacer académico de la </a:t>
            </a:r>
            <a:r>
              <a:rPr lang="es-MX" sz="1600" b="0" dirty="0"/>
              <a:t>Institución, </a:t>
            </a:r>
            <a:r>
              <a:rPr lang="es-MX" sz="1600" b="0" dirty="0" smtClean="0"/>
              <a:t>y que nos ha permitido eliminar paulatinamente los problema transversales (</a:t>
            </a:r>
            <a:r>
              <a:rPr lang="es-MX" sz="1600" b="0" dirty="0"/>
              <a:t>esta evaluación se </a:t>
            </a:r>
            <a:r>
              <a:rPr lang="es-MX" sz="1600" dirty="0" smtClean="0"/>
              <a:t>realiza de manera </a:t>
            </a:r>
            <a:r>
              <a:rPr lang="es-MX" sz="1600" b="0" dirty="0" smtClean="0"/>
              <a:t>cuatrimestral</a:t>
            </a:r>
            <a:r>
              <a:rPr lang="es-MX" sz="1600" b="0" dirty="0"/>
              <a:t>).</a:t>
            </a:r>
          </a:p>
        </p:txBody>
      </p:sp>
      <p:graphicFrame>
        <p:nvGraphicFramePr>
          <p:cNvPr id="9" name="8 Tabla"/>
          <p:cNvGraphicFramePr>
            <a:graphicFrameLocks noGrp="1"/>
          </p:cNvGraphicFramePr>
          <p:nvPr/>
        </p:nvGraphicFramePr>
        <p:xfrm>
          <a:off x="3428993" y="2694763"/>
          <a:ext cx="4143402" cy="1567680"/>
        </p:xfrm>
        <a:graphic>
          <a:graphicData uri="http://schemas.openxmlformats.org/drawingml/2006/table">
            <a:tbl>
              <a:tblPr/>
              <a:tblGrid>
                <a:gridCol w="987502"/>
                <a:gridCol w="1429646"/>
                <a:gridCol w="1726254"/>
              </a:tblGrid>
              <a:tr h="360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tx1"/>
                          </a:solidFill>
                          <a:effectLst/>
                          <a:latin typeface="+mn-lt"/>
                          <a:cs typeface="Times New Roman" pitchFamily="18" charset="0"/>
                        </a:rPr>
                        <a:t>Personal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solidFill>
                            <a:schemeClr val="tx1"/>
                          </a:solidFill>
                          <a:effectLst/>
                          <a:latin typeface="+mn-lt"/>
                          <a:cs typeface="Times New Roman" pitchFamily="18" charset="0"/>
                        </a:rPr>
                        <a:t>Docente </a:t>
                      </a:r>
                      <a:endParaRPr kumimoji="0" lang="es-MX" sz="1600" b="0" i="0" u="none" strike="noStrike" cap="none" normalizeH="0" baseline="0" dirty="0" smtClean="0">
                        <a:ln>
                          <a:noFill/>
                        </a:ln>
                        <a:solidFill>
                          <a:schemeClr val="tx1"/>
                        </a:solidFill>
                        <a:effectLst/>
                        <a:latin typeface="+mn-lt"/>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gridSpan="2">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MX" sz="1600" b="1" i="0" u="none" strike="noStrike" cap="none" normalizeH="0" baseline="0" dirty="0" smtClean="0">
                          <a:ln>
                            <a:noFill/>
                          </a:ln>
                          <a:solidFill>
                            <a:schemeClr val="tx1"/>
                          </a:solidFill>
                          <a:effectLst/>
                          <a:latin typeface="+mn-lt"/>
                          <a:cs typeface="Times New Roman" pitchFamily="18" charset="0"/>
                        </a:rPr>
                        <a:t>Enero - Abril</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914400" rtl="0" eaLnBrk="1" fontAlgn="base" latinLnBrk="0" hangingPunct="1">
                        <a:lnSpc>
                          <a:spcPct val="100000"/>
                        </a:lnSpc>
                        <a:spcBef>
                          <a:spcPts val="1200"/>
                        </a:spcBef>
                        <a:spcAft>
                          <a:spcPct val="0"/>
                        </a:spcAft>
                        <a:buClrTx/>
                        <a:buSzTx/>
                        <a:buFontTx/>
                        <a:buNone/>
                        <a:tabLst/>
                      </a:pPr>
                      <a:endParaRPr kumimoji="0" lang="es-MX" sz="900" b="1" i="0" u="none" strike="noStrike" cap="none" normalizeH="0" baseline="0" dirty="0" smtClean="0">
                        <a:ln>
                          <a:noFill/>
                        </a:ln>
                        <a:solidFill>
                          <a:schemeClr val="tx1"/>
                        </a:solidFill>
                        <a:effectLst/>
                        <a:latin typeface="Calibri" pitchFamily="34" charset="0"/>
                        <a:cs typeface="Times New Roman" pitchFamily="18" charset="0"/>
                      </a:endParaRP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60000">
                <a:tc vMerge="1">
                  <a:txBody>
                    <a:bodyPr/>
                    <a:lstStyle/>
                    <a:p>
                      <a:endParaRPr lang="es-ES"/>
                    </a:p>
                  </a:txBody>
                  <a:tcPr/>
                </a:tc>
                <a:tc>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MX" sz="1600" b="1" i="0" u="none" strike="noStrike" cap="none" normalizeH="0" baseline="0" dirty="0" smtClean="0">
                          <a:ln>
                            <a:noFill/>
                          </a:ln>
                          <a:solidFill>
                            <a:schemeClr val="tx1"/>
                          </a:solidFill>
                          <a:effectLst/>
                          <a:latin typeface="+mn-lt"/>
                          <a:cs typeface="Times New Roman" pitchFamily="18" charset="0"/>
                        </a:rPr>
                        <a:t>Forman parte de   CA</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MX" sz="1600" b="1" i="0" u="none" strike="noStrike" cap="none" normalizeH="0" baseline="0" dirty="0" smtClean="0">
                          <a:ln>
                            <a:noFill/>
                          </a:ln>
                          <a:solidFill>
                            <a:schemeClr val="tx1"/>
                          </a:solidFill>
                          <a:effectLst/>
                          <a:latin typeface="+mn-lt"/>
                          <a:cs typeface="Times New Roman" pitchFamily="18" charset="0"/>
                        </a:rPr>
                        <a:t>Forman parte de PROMEP</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6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38 PTC</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38</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17</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64 PA</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11</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0" i="0" u="none" strike="noStrike" cap="none" normalizeH="0" baseline="0" dirty="0" smtClean="0">
                          <a:ln>
                            <a:noFill/>
                          </a:ln>
                          <a:solidFill>
                            <a:schemeClr val="tx1"/>
                          </a:solidFill>
                          <a:effectLst/>
                          <a:latin typeface="+mn-lt"/>
                          <a:ea typeface="Times New Roman" pitchFamily="18" charset="0"/>
                          <a:cs typeface="Arial" charset="0"/>
                        </a:rPr>
                        <a:t>0</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695" name="Text Box 7"/>
          <p:cNvSpPr txBox="1">
            <a:spLocks noChangeArrowheads="1"/>
          </p:cNvSpPr>
          <p:nvPr/>
        </p:nvSpPr>
        <p:spPr bwMode="auto">
          <a:xfrm>
            <a:off x="4886325" y="171450"/>
            <a:ext cx="4143375" cy="569913"/>
          </a:xfrm>
          <a:prstGeom prst="rect">
            <a:avLst/>
          </a:prstGeom>
          <a:noFill/>
          <a:ln w="9525">
            <a:noFill/>
            <a:miter lim="800000"/>
            <a:headEnd/>
            <a:tailEnd/>
          </a:ln>
        </p:spPr>
        <p:txBody>
          <a:bodyPr>
            <a:spAutoFit/>
          </a:bodyPr>
          <a:lstStyle/>
          <a:p>
            <a:pPr algn="r"/>
            <a:r>
              <a:rPr lang="es-MX" sz="2000" b="1" dirty="0">
                <a:solidFill>
                  <a:srgbClr val="800000"/>
                </a:solidFill>
              </a:rPr>
              <a:t>Fortalecimiento Docente</a:t>
            </a:r>
          </a:p>
          <a:p>
            <a:pPr marL="0" lvl="1" algn="r"/>
            <a:r>
              <a:rPr lang="es-MX" sz="1100" b="1" dirty="0"/>
              <a:t>Se vincula con el proyecto </a:t>
            </a:r>
            <a:r>
              <a:rPr lang="es-MX" sz="1100" b="1" dirty="0">
                <a:solidFill>
                  <a:srgbClr val="800000"/>
                </a:solidFill>
              </a:rPr>
              <a:t>evaluación educativa </a:t>
            </a:r>
            <a:r>
              <a:rPr lang="es-MX" sz="1100" b="1" dirty="0"/>
              <a:t>del poa</a:t>
            </a:r>
            <a:endParaRPr lang="es-MX" sz="2000" b="1" dirty="0">
              <a:solidFill>
                <a:srgbClr val="800000"/>
              </a:solidFill>
            </a:endParaRPr>
          </a:p>
        </p:txBody>
      </p:sp>
      <p:sp>
        <p:nvSpPr>
          <p:cNvPr id="28696" name="9 CuadroTexto"/>
          <p:cNvSpPr txBox="1">
            <a:spLocks noChangeArrowheads="1"/>
          </p:cNvSpPr>
          <p:nvPr/>
        </p:nvSpPr>
        <p:spPr bwMode="auto">
          <a:xfrm>
            <a:off x="1928794" y="4492644"/>
            <a:ext cx="6942135" cy="1077218"/>
          </a:xfrm>
          <a:prstGeom prst="rect">
            <a:avLst/>
          </a:prstGeom>
          <a:noFill/>
          <a:ln w="9525">
            <a:noFill/>
            <a:miter lim="800000"/>
            <a:headEnd/>
            <a:tailEnd/>
          </a:ln>
        </p:spPr>
        <p:txBody>
          <a:bodyPr wrap="square">
            <a:spAutoFit/>
          </a:bodyPr>
          <a:lstStyle/>
          <a:p>
            <a:pPr algn="just"/>
            <a:r>
              <a:rPr lang="es-MX" sz="1600" b="0" dirty="0" smtClean="0"/>
              <a:t>Solamente </a:t>
            </a:r>
            <a:r>
              <a:rPr lang="es-MX" sz="1600" b="0" dirty="0"/>
              <a:t>forman parte de los CA los profesores que tienen asignaturas técnicas y ante PROMEP solamente se pueden registrar los miembros del CA. Este registro se hace en agosto de cada año, también se da el caso de PTC que no forman o han formado parte del CA.</a:t>
            </a:r>
          </a:p>
        </p:txBody>
      </p:sp>
      <p:sp>
        <p:nvSpPr>
          <p:cNvPr id="28697" name="9 CuadroTexto"/>
          <p:cNvSpPr txBox="1">
            <a:spLocks noChangeArrowheads="1"/>
          </p:cNvSpPr>
          <p:nvPr/>
        </p:nvSpPr>
        <p:spPr bwMode="auto">
          <a:xfrm>
            <a:off x="1928794" y="5518169"/>
            <a:ext cx="6942135" cy="584775"/>
          </a:xfrm>
          <a:prstGeom prst="rect">
            <a:avLst/>
          </a:prstGeom>
          <a:noFill/>
          <a:ln w="9525">
            <a:noFill/>
            <a:miter lim="800000"/>
            <a:headEnd/>
            <a:tailEnd/>
          </a:ln>
        </p:spPr>
        <p:txBody>
          <a:bodyPr wrap="square">
            <a:spAutoFit/>
          </a:bodyPr>
          <a:lstStyle/>
          <a:p>
            <a:pPr algn="just"/>
            <a:r>
              <a:rPr lang="es-ES" sz="1600" b="0" dirty="0"/>
              <a:t>Durante el 2009 fueron registrados en PROMEP 19 PTC, de los cuales 8 obtuvieron recursos económicos por un monto de $190,000.00.</a:t>
            </a: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2000250" y="457200"/>
            <a:ext cx="7038975" cy="569387"/>
          </a:xfrm>
          <a:prstGeom prst="rect">
            <a:avLst/>
          </a:prstGeom>
          <a:noFill/>
          <a:ln w="9525">
            <a:noFill/>
            <a:miter lim="800000"/>
            <a:headEnd/>
            <a:tailEnd/>
          </a:ln>
        </p:spPr>
        <p:txBody>
          <a:bodyPr>
            <a:spAutoFit/>
          </a:bodyPr>
          <a:lstStyle/>
          <a:p>
            <a:pPr algn="r"/>
            <a:r>
              <a:rPr lang="es-MX" sz="2000" b="1" dirty="0">
                <a:solidFill>
                  <a:srgbClr val="800000"/>
                </a:solidFill>
              </a:rPr>
              <a:t>Capacitación Docente</a:t>
            </a:r>
          </a:p>
          <a:p>
            <a:pPr marL="0" lvl="1" algn="r"/>
            <a:r>
              <a:rPr lang="es-MX" sz="1100" b="1" dirty="0"/>
              <a:t>Se vincula con el proyecto </a:t>
            </a:r>
            <a:r>
              <a:rPr lang="es-MX" sz="1100" b="1" dirty="0">
                <a:solidFill>
                  <a:srgbClr val="800000"/>
                </a:solidFill>
              </a:rPr>
              <a:t>capacitación y actualización del personal docente </a:t>
            </a:r>
            <a:r>
              <a:rPr lang="es-MX" sz="1100" b="1" dirty="0"/>
              <a:t>del </a:t>
            </a:r>
            <a:r>
              <a:rPr lang="es-MX" sz="1100" b="1" dirty="0" smtClean="0"/>
              <a:t>poa</a:t>
            </a:r>
            <a:endParaRPr lang="es-MX" sz="2000" b="1" dirty="0">
              <a:solidFill>
                <a:srgbClr val="800000"/>
              </a:solidFill>
            </a:endParaRPr>
          </a:p>
        </p:txBody>
      </p:sp>
      <p:sp>
        <p:nvSpPr>
          <p:cNvPr id="29699" name="Text Box 7"/>
          <p:cNvSpPr txBox="1">
            <a:spLocks noChangeArrowheads="1"/>
          </p:cNvSpPr>
          <p:nvPr/>
        </p:nvSpPr>
        <p:spPr bwMode="auto">
          <a:xfrm>
            <a:off x="4886325" y="171450"/>
            <a:ext cx="4143375" cy="400050"/>
          </a:xfrm>
          <a:prstGeom prst="rect">
            <a:avLst/>
          </a:prstGeom>
          <a:noFill/>
          <a:ln w="9525">
            <a:noFill/>
            <a:miter lim="800000"/>
            <a:headEnd/>
            <a:tailEnd/>
          </a:ln>
        </p:spPr>
        <p:txBody>
          <a:bodyPr>
            <a:spAutoFit/>
          </a:bodyPr>
          <a:lstStyle/>
          <a:p>
            <a:pPr algn="r"/>
            <a:r>
              <a:rPr lang="es-MX" sz="2000" b="1" dirty="0">
                <a:solidFill>
                  <a:srgbClr val="800000"/>
                </a:solidFill>
              </a:rPr>
              <a:t>Fortalecimiento Docente</a:t>
            </a:r>
          </a:p>
        </p:txBody>
      </p:sp>
      <p:graphicFrame>
        <p:nvGraphicFramePr>
          <p:cNvPr id="6" name="5 Tabla"/>
          <p:cNvGraphicFramePr>
            <a:graphicFrameLocks noGrp="1"/>
          </p:cNvGraphicFramePr>
          <p:nvPr/>
        </p:nvGraphicFramePr>
        <p:xfrm>
          <a:off x="2063602" y="1368317"/>
          <a:ext cx="6723240" cy="4946778"/>
        </p:xfrm>
        <a:graphic>
          <a:graphicData uri="http://schemas.openxmlformats.org/drawingml/2006/table">
            <a:tbl>
              <a:tblPr/>
              <a:tblGrid>
                <a:gridCol w="276225"/>
                <a:gridCol w="2152650"/>
                <a:gridCol w="619125"/>
                <a:gridCol w="726370"/>
                <a:gridCol w="662870"/>
                <a:gridCol w="2286000"/>
              </a:tblGrid>
              <a:tr h="2555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dirty="0" smtClean="0">
                          <a:ln>
                            <a:noFill/>
                          </a:ln>
                          <a:solidFill>
                            <a:schemeClr val="tx1"/>
                          </a:solidFill>
                          <a:effectLst/>
                          <a:latin typeface="Arial" pitchFamily="34" charset="0"/>
                          <a:cs typeface="Arial" pitchFamily="34" charset="0"/>
                        </a:rPr>
                        <a:t>No.</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pitchFamily="34" charset="0"/>
                          <a:cs typeface="Arial" pitchFamily="34" charset="0"/>
                        </a:rPr>
                        <a:t>Curso</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dirty="0" smtClean="0">
                          <a:ln>
                            <a:noFill/>
                          </a:ln>
                          <a:solidFill>
                            <a:schemeClr val="tx1"/>
                          </a:solidFill>
                          <a:effectLst/>
                          <a:latin typeface="Arial" pitchFamily="34" charset="0"/>
                          <a:cs typeface="Arial" pitchFamily="34" charset="0"/>
                        </a:rPr>
                        <a:t>Área</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pitchFamily="34" charset="0"/>
                          <a:cs typeface="Arial" pitchFamily="34" charset="0"/>
                        </a:rPr>
                        <a:t>Costo</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dirty="0" smtClean="0">
                          <a:ln>
                            <a:noFill/>
                          </a:ln>
                          <a:solidFill>
                            <a:schemeClr val="tx1"/>
                          </a:solidFill>
                          <a:effectLst/>
                          <a:latin typeface="Arial" pitchFamily="34" charset="0"/>
                          <a:cs typeface="Arial" pitchFamily="34" charset="0"/>
                        </a:rPr>
                        <a:t>Recurso</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smtClean="0">
                          <a:ln>
                            <a:noFill/>
                          </a:ln>
                          <a:solidFill>
                            <a:schemeClr val="tx1"/>
                          </a:solidFill>
                          <a:effectLst/>
                          <a:latin typeface="Arial" pitchFamily="34" charset="0"/>
                          <a:cs typeface="Arial" pitchFamily="34" charset="0"/>
                        </a:rPr>
                        <a:t>Beneficio</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Maestría en Tecnologías de la Información  (Redes de computadoras)</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TIC</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8,352.00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Fortalecimiento para la impartición de materias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2</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Maestría en Tecnologías de la Información  (Base de datos)</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TIC</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8,352.00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Cumplimiento de perfil</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3</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Maestría en Administración materia "Logística y operación"</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AyEP</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12,525.00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Cumplimiento de perfil</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4</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Maestría "Matemáticas y su Didáctica" </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TIC</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6,877.00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Cumplimiento de perfil</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5</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Maestría en Administración de Negocios en Finanzas  </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AyEP</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10,722.60</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 Cumplimiento de perfil</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6</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Diplomado "Sustentabilidad y Desarrollo" </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TURISMO</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4,500.00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PIFI</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Contribución en la ingeniería en desarrollo Turístico sustentable</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7</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Diplomado "Educación Ambiental" </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TURISMO</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10,000.00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PIFI</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Contribución en la ingeniería en desarrollo Turístico sustentable</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8</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Conferencia del área de alimentos en el  IV Congreso Nacional Alimentario </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TAL</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800.00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PIFI</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Reforzar el proceso enseñanza-aprendizaje</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5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9</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Complemento curso Cromatografia de Gases Líquidos </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TAL</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730.00</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Mejor conocimiento para servicios tecnológicos, proyectos del cuerpo académico y para la materia de Análisis de Alimentos y Química de Alimentos</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VII congreso Internacional de Administración </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AyEP</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2,160.00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Fortalecimiento en la impartición de las materias de Mercadotecnia y Finanzas</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11</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Como organizar y Planear eventos exitosos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AyEP</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7,656.00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Conocer las diferentes técnicas utilizadas para la realización de los eventos.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12</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Expectrofometría de Absorción Atómica</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TAL</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33,640.00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PIFI</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dirty="0" smtClean="0">
                          <a:ln>
                            <a:noFill/>
                          </a:ln>
                          <a:solidFill>
                            <a:schemeClr val="tx1"/>
                          </a:solidFill>
                          <a:effectLst/>
                          <a:latin typeface="Arial" pitchFamily="34" charset="0"/>
                          <a:cs typeface="Arial" pitchFamily="34" charset="0"/>
                        </a:rPr>
                        <a:t>Apoyo en el desarrollo de servicios tecnológicos y en los proyectos que desarrollo el cuerpo académico de TAL</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27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13</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8° Congreso Internacional de ingeniería mecatrónica</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EyEI</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700.00</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Subsidios</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s-MX" sz="900" b="0" i="0" u="none" strike="noStrike" cap="none" normalizeH="0" baseline="0" smtClean="0">
                          <a:ln>
                            <a:noFill/>
                          </a:ln>
                          <a:solidFill>
                            <a:schemeClr val="tx1"/>
                          </a:solidFill>
                          <a:effectLst/>
                          <a:latin typeface="Arial" pitchFamily="34" charset="0"/>
                          <a:cs typeface="Arial" pitchFamily="34" charset="0"/>
                        </a:rPr>
                        <a:t>Contribuir en el proceso enseñanza-aprendizaje de los alumnos de Ing. en Mecatrónica</a:t>
                      </a:r>
                      <a:endParaRPr kumimoji="0" lang="es-ES" sz="9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0500">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900" b="0" i="0" u="none" strike="noStrike" cap="none" normalizeH="0" baseline="0" dirty="0" smtClean="0">
                          <a:ln>
                            <a:noFill/>
                          </a:ln>
                          <a:solidFill>
                            <a:schemeClr val="tx1"/>
                          </a:solidFill>
                          <a:effectLst/>
                          <a:latin typeface="Arial" pitchFamily="34" charset="0"/>
                          <a:cs typeface="Arial" pitchFamily="34" charset="0"/>
                        </a:rPr>
                        <a:t>Total</a:t>
                      </a:r>
                      <a:endPar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dirty="0" smtClean="0">
                          <a:ln>
                            <a:noFill/>
                          </a:ln>
                          <a:solidFill>
                            <a:schemeClr val="tx1"/>
                          </a:solidFill>
                          <a:effectLst/>
                          <a:latin typeface="Arial" pitchFamily="34" charset="0"/>
                          <a:cs typeface="Arial" pitchFamily="34" charset="0"/>
                        </a:rPr>
                        <a:t>$107,014.60</a:t>
                      </a:r>
                      <a:endParaRPr kumimoji="0" lang="es-ES" sz="9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MX" sz="900" b="1" i="0" u="none" strike="noStrike" cap="none" normalizeH="0" baseline="0" dirty="0" smtClean="0">
                          <a:ln>
                            <a:noFill/>
                          </a:ln>
                          <a:solidFill>
                            <a:schemeClr val="tx1"/>
                          </a:solidFill>
                          <a:effectLst/>
                          <a:latin typeface="Arial" pitchFamily="34" charset="0"/>
                          <a:cs typeface="Arial" pitchFamily="34" charset="0"/>
                        </a:rPr>
                        <a:t>$58,074.60</a:t>
                      </a:r>
                      <a:endParaRPr kumimoji="0" lang="es-ES" sz="9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32985" marR="3298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s-ES"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txBody>
                  <a:tcPr marL="0" marR="0" marT="0" marB="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nvSpPr>
        <p:spPr bwMode="auto">
          <a:xfrm>
            <a:off x="2214563" y="457200"/>
            <a:ext cx="6824662" cy="569913"/>
          </a:xfrm>
          <a:prstGeom prst="rect">
            <a:avLst/>
          </a:prstGeom>
          <a:noFill/>
          <a:ln w="9525">
            <a:noFill/>
            <a:miter lim="800000"/>
            <a:headEnd/>
            <a:tailEnd/>
          </a:ln>
        </p:spPr>
        <p:txBody>
          <a:bodyPr>
            <a:spAutoFit/>
          </a:bodyPr>
          <a:lstStyle/>
          <a:p>
            <a:pPr algn="r"/>
            <a:r>
              <a:rPr lang="es-MX" sz="2000" b="1">
                <a:solidFill>
                  <a:srgbClr val="800000"/>
                </a:solidFill>
              </a:rPr>
              <a:t>Capacitación Docente</a:t>
            </a:r>
          </a:p>
          <a:p>
            <a:pPr marL="0" lvl="1" algn="r"/>
            <a:r>
              <a:rPr lang="es-MX" sz="1100" b="1"/>
              <a:t>Se vincula con el proyecto </a:t>
            </a:r>
            <a:r>
              <a:rPr lang="es-MX" sz="1100" b="1">
                <a:solidFill>
                  <a:srgbClr val="800000"/>
                </a:solidFill>
              </a:rPr>
              <a:t>capacitación y actualización del personal docente </a:t>
            </a:r>
            <a:r>
              <a:rPr lang="es-MX" sz="1100" b="1"/>
              <a:t>del poa</a:t>
            </a:r>
            <a:endParaRPr lang="es-MX" sz="2000" b="1">
              <a:solidFill>
                <a:srgbClr val="800000"/>
              </a:solidFill>
            </a:endParaRPr>
          </a:p>
        </p:txBody>
      </p:sp>
      <p:sp>
        <p:nvSpPr>
          <p:cNvPr id="30723" name="Text Box 7"/>
          <p:cNvSpPr txBox="1">
            <a:spLocks noChangeArrowheads="1"/>
          </p:cNvSpPr>
          <p:nvPr/>
        </p:nvSpPr>
        <p:spPr bwMode="auto">
          <a:xfrm>
            <a:off x="4886325" y="171450"/>
            <a:ext cx="4143375" cy="400050"/>
          </a:xfrm>
          <a:prstGeom prst="rect">
            <a:avLst/>
          </a:prstGeom>
          <a:noFill/>
          <a:ln w="9525">
            <a:noFill/>
            <a:miter lim="800000"/>
            <a:headEnd/>
            <a:tailEnd/>
          </a:ln>
        </p:spPr>
        <p:txBody>
          <a:bodyPr>
            <a:spAutoFit/>
          </a:bodyPr>
          <a:lstStyle/>
          <a:p>
            <a:pPr algn="r"/>
            <a:r>
              <a:rPr lang="es-MX" sz="2000" b="1" dirty="0">
                <a:solidFill>
                  <a:srgbClr val="800000"/>
                </a:solidFill>
              </a:rPr>
              <a:t>Fortalecimiento Docente</a:t>
            </a:r>
          </a:p>
        </p:txBody>
      </p:sp>
      <p:sp>
        <p:nvSpPr>
          <p:cNvPr id="6" name="5 CuadroTexto"/>
          <p:cNvSpPr txBox="1"/>
          <p:nvPr/>
        </p:nvSpPr>
        <p:spPr>
          <a:xfrm>
            <a:off x="2622094" y="5319728"/>
            <a:ext cx="5598007" cy="323165"/>
          </a:xfrm>
          <a:prstGeom prst="rect">
            <a:avLst/>
          </a:prstGeom>
          <a:noFill/>
        </p:spPr>
        <p:txBody>
          <a:bodyPr wrap="none" rtlCol="0">
            <a:spAutoFit/>
          </a:bodyPr>
          <a:lstStyle/>
          <a:p>
            <a:r>
              <a:rPr lang="es-ES" sz="1500" dirty="0" smtClean="0"/>
              <a:t>En el periodo enero - abril 2010 se capacitó a un total de 53 docentes.</a:t>
            </a:r>
            <a:endParaRPr lang="es-ES" sz="1500" dirty="0"/>
          </a:p>
        </p:txBody>
      </p:sp>
      <p:pic>
        <p:nvPicPr>
          <p:cNvPr id="7170" name="Picture 2"/>
          <p:cNvPicPr>
            <a:picLocks noChangeAspect="1" noChangeArrowheads="1"/>
          </p:cNvPicPr>
          <p:nvPr/>
        </p:nvPicPr>
        <p:blipFill>
          <a:blip r:embed="rId3" cstate="print"/>
          <a:srcRect/>
          <a:stretch>
            <a:fillRect/>
          </a:stretch>
        </p:blipFill>
        <p:spPr bwMode="auto">
          <a:xfrm>
            <a:off x="2609836" y="1876414"/>
            <a:ext cx="5648325" cy="3390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2500313" y="457200"/>
            <a:ext cx="6538912" cy="569913"/>
          </a:xfrm>
          <a:prstGeom prst="rect">
            <a:avLst/>
          </a:prstGeom>
          <a:noFill/>
          <a:ln w="9525">
            <a:noFill/>
            <a:miter lim="800000"/>
            <a:headEnd/>
            <a:tailEnd/>
          </a:ln>
        </p:spPr>
        <p:txBody>
          <a:bodyPr>
            <a:spAutoFit/>
          </a:bodyPr>
          <a:lstStyle/>
          <a:p>
            <a:pPr algn="r"/>
            <a:r>
              <a:rPr lang="es-MX" sz="2000" b="1" dirty="0">
                <a:solidFill>
                  <a:srgbClr val="800000"/>
                </a:solidFill>
              </a:rPr>
              <a:t>Capacitación Docente</a:t>
            </a:r>
          </a:p>
          <a:p>
            <a:pPr marL="0" lvl="1" algn="r"/>
            <a:r>
              <a:rPr lang="es-MX" sz="1100" b="1" dirty="0"/>
              <a:t>Se vincula con el proyecto </a:t>
            </a:r>
            <a:r>
              <a:rPr lang="es-MX" sz="1100" b="1" dirty="0">
                <a:solidFill>
                  <a:srgbClr val="800000"/>
                </a:solidFill>
              </a:rPr>
              <a:t>capacitación y actualización del personal docente </a:t>
            </a:r>
            <a:r>
              <a:rPr lang="es-MX" sz="1100" b="1" dirty="0"/>
              <a:t>del poa</a:t>
            </a:r>
            <a:endParaRPr lang="es-MX" sz="2000" b="1" dirty="0">
              <a:solidFill>
                <a:srgbClr val="800000"/>
              </a:solidFill>
            </a:endParaRPr>
          </a:p>
        </p:txBody>
      </p:sp>
      <p:sp>
        <p:nvSpPr>
          <p:cNvPr id="31747" name="Text Box 7"/>
          <p:cNvSpPr txBox="1">
            <a:spLocks noChangeArrowheads="1"/>
          </p:cNvSpPr>
          <p:nvPr/>
        </p:nvSpPr>
        <p:spPr bwMode="auto">
          <a:xfrm>
            <a:off x="4886325" y="171450"/>
            <a:ext cx="4143375" cy="400050"/>
          </a:xfrm>
          <a:prstGeom prst="rect">
            <a:avLst/>
          </a:prstGeom>
          <a:noFill/>
          <a:ln w="9525">
            <a:noFill/>
            <a:miter lim="800000"/>
            <a:headEnd/>
            <a:tailEnd/>
          </a:ln>
        </p:spPr>
        <p:txBody>
          <a:bodyPr>
            <a:spAutoFit/>
          </a:bodyPr>
          <a:lstStyle/>
          <a:p>
            <a:pPr algn="r"/>
            <a:r>
              <a:rPr lang="es-MX" sz="2000" b="1" dirty="0">
                <a:solidFill>
                  <a:srgbClr val="800000"/>
                </a:solidFill>
              </a:rPr>
              <a:t>Fortalecimiento Docente</a:t>
            </a:r>
          </a:p>
        </p:txBody>
      </p:sp>
      <p:graphicFrame>
        <p:nvGraphicFramePr>
          <p:cNvPr id="6" name="5 Tabla"/>
          <p:cNvGraphicFramePr>
            <a:graphicFrameLocks noGrp="1"/>
          </p:cNvGraphicFramePr>
          <p:nvPr/>
        </p:nvGraphicFramePr>
        <p:xfrm>
          <a:off x="2014538" y="1143000"/>
          <a:ext cx="6792106" cy="2312293"/>
        </p:xfrm>
        <a:graphic>
          <a:graphicData uri="http://schemas.openxmlformats.org/drawingml/2006/table">
            <a:tbl>
              <a:tblPr/>
              <a:tblGrid>
                <a:gridCol w="815733"/>
                <a:gridCol w="315196"/>
                <a:gridCol w="425045"/>
                <a:gridCol w="425045"/>
                <a:gridCol w="766148"/>
                <a:gridCol w="425045"/>
                <a:gridCol w="425222"/>
                <a:gridCol w="354647"/>
                <a:gridCol w="425045"/>
                <a:gridCol w="425045"/>
                <a:gridCol w="766148"/>
                <a:gridCol w="425045"/>
                <a:gridCol w="425045"/>
                <a:gridCol w="373697"/>
              </a:tblGrid>
              <a:tr h="193172">
                <a:tc rowSpan="4">
                  <a:txBody>
                    <a:bodyPr/>
                    <a:lstStyle/>
                    <a:p>
                      <a:pPr algn="ctr">
                        <a:lnSpc>
                          <a:spcPct val="115000"/>
                        </a:lnSpc>
                        <a:spcAft>
                          <a:spcPts val="0"/>
                        </a:spcAft>
                      </a:pPr>
                      <a:r>
                        <a:rPr lang="es-MX" sz="1000" b="1" dirty="0" smtClean="0">
                          <a:solidFill>
                            <a:srgbClr val="000000"/>
                          </a:solidFill>
                          <a:latin typeface="Arial"/>
                          <a:ea typeface="Calibri"/>
                          <a:cs typeface="Times New Roman"/>
                        </a:rPr>
                        <a:t>Programa</a:t>
                      </a:r>
                    </a:p>
                    <a:p>
                      <a:pPr algn="ctr">
                        <a:lnSpc>
                          <a:spcPct val="115000"/>
                        </a:lnSpc>
                        <a:spcAft>
                          <a:spcPts val="0"/>
                        </a:spcAft>
                      </a:pPr>
                      <a:r>
                        <a:rPr lang="es-MX" sz="1000" b="1" dirty="0" smtClean="0">
                          <a:solidFill>
                            <a:srgbClr val="000000"/>
                          </a:solidFill>
                          <a:latin typeface="Arial"/>
                          <a:ea typeface="Calibri"/>
                          <a:cs typeface="Times New Roman"/>
                        </a:rPr>
                        <a:t>Educativo</a:t>
                      </a:r>
                      <a:endParaRPr lang="es-ES" sz="1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6">
                  <a:txBody>
                    <a:bodyPr/>
                    <a:lstStyle/>
                    <a:p>
                      <a:pPr algn="ctr">
                        <a:lnSpc>
                          <a:spcPct val="115000"/>
                        </a:lnSpc>
                        <a:spcAft>
                          <a:spcPts val="0"/>
                        </a:spcAft>
                      </a:pPr>
                      <a:r>
                        <a:rPr lang="es-MX" sz="1000" b="1" dirty="0">
                          <a:solidFill>
                            <a:srgbClr val="000000"/>
                          </a:solidFill>
                          <a:latin typeface="Arial"/>
                          <a:ea typeface="Calibri"/>
                          <a:cs typeface="Times New Roman"/>
                        </a:rPr>
                        <a:t>Profesor de Tiempo Completo</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7">
                  <a:txBody>
                    <a:bodyPr/>
                    <a:lstStyle/>
                    <a:p>
                      <a:pPr algn="ctr">
                        <a:lnSpc>
                          <a:spcPct val="115000"/>
                        </a:lnSpc>
                        <a:spcAft>
                          <a:spcPts val="0"/>
                        </a:spcAft>
                      </a:pPr>
                      <a:r>
                        <a:rPr lang="es-MX" sz="1000" b="1" dirty="0">
                          <a:solidFill>
                            <a:srgbClr val="000000"/>
                          </a:solidFill>
                          <a:latin typeface="Arial"/>
                          <a:ea typeface="Calibri"/>
                          <a:cs typeface="Times New Roman"/>
                        </a:rPr>
                        <a:t>Profesor de Asignatura</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54534">
                <a:tc vMerge="1">
                  <a:txBody>
                    <a:bodyPr/>
                    <a:lstStyle/>
                    <a:p>
                      <a:endParaRPr lang="es-ES"/>
                    </a:p>
                  </a:txBody>
                  <a:tcPr/>
                </a:tc>
                <a:tc rowSpan="3">
                  <a:txBody>
                    <a:bodyPr/>
                    <a:lstStyle/>
                    <a:p>
                      <a:pPr algn="ctr">
                        <a:lnSpc>
                          <a:spcPct val="115000"/>
                        </a:lnSpc>
                        <a:spcAft>
                          <a:spcPts val="0"/>
                        </a:spcAft>
                      </a:pPr>
                      <a:r>
                        <a:rPr lang="es-MX" sz="800" b="1" dirty="0">
                          <a:solidFill>
                            <a:srgbClr val="000000"/>
                          </a:solidFill>
                          <a:latin typeface="Arial"/>
                          <a:ea typeface="Calibri"/>
                          <a:cs typeface="Times New Roman"/>
                        </a:rPr>
                        <a:t>No.</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gridSpan="2">
                  <a:txBody>
                    <a:bodyPr/>
                    <a:lstStyle/>
                    <a:p>
                      <a:pPr algn="ctr">
                        <a:lnSpc>
                          <a:spcPct val="115000"/>
                        </a:lnSpc>
                        <a:spcAft>
                          <a:spcPts val="0"/>
                        </a:spcAft>
                      </a:pPr>
                      <a:r>
                        <a:rPr lang="es-MX" sz="800" b="1" dirty="0">
                          <a:solidFill>
                            <a:srgbClr val="000000"/>
                          </a:solidFill>
                          <a:latin typeface="Arial"/>
                          <a:ea typeface="Calibri"/>
                          <a:cs typeface="Times New Roman"/>
                        </a:rPr>
                        <a:t>Maestría</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hMerge="1">
                  <a:txBody>
                    <a:bodyPr/>
                    <a:lstStyle/>
                    <a:p>
                      <a:endParaRPr lang="es-ES"/>
                    </a:p>
                  </a:txBody>
                  <a:tcPr/>
                </a:tc>
                <a:tc gridSpan="3">
                  <a:txBody>
                    <a:bodyPr/>
                    <a:lstStyle/>
                    <a:p>
                      <a:pPr algn="ctr">
                        <a:lnSpc>
                          <a:spcPct val="115000"/>
                        </a:lnSpc>
                        <a:spcAft>
                          <a:spcPts val="0"/>
                        </a:spcAft>
                      </a:pPr>
                      <a:r>
                        <a:rPr lang="es-MX" sz="800" b="1" dirty="0">
                          <a:solidFill>
                            <a:srgbClr val="000000"/>
                          </a:solidFill>
                          <a:latin typeface="Arial"/>
                          <a:ea typeface="Calibri"/>
                          <a:cs typeface="Times New Roman"/>
                        </a:rPr>
                        <a:t>Grado de estudios</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rowSpan="3">
                  <a:txBody>
                    <a:bodyPr/>
                    <a:lstStyle/>
                    <a:p>
                      <a:pPr algn="ctr">
                        <a:lnSpc>
                          <a:spcPct val="115000"/>
                        </a:lnSpc>
                        <a:spcAft>
                          <a:spcPts val="0"/>
                        </a:spcAft>
                      </a:pPr>
                      <a:r>
                        <a:rPr lang="es-MX" sz="800" b="1" dirty="0">
                          <a:solidFill>
                            <a:srgbClr val="000000"/>
                          </a:solidFill>
                          <a:latin typeface="Arial"/>
                          <a:ea typeface="Calibri"/>
                          <a:cs typeface="Times New Roman"/>
                        </a:rPr>
                        <a:t>No.</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6">
                  <a:txBody>
                    <a:bodyPr/>
                    <a:lstStyle/>
                    <a:p>
                      <a:pPr algn="ctr">
                        <a:lnSpc>
                          <a:spcPct val="115000"/>
                        </a:lnSpc>
                        <a:spcAft>
                          <a:spcPts val="0"/>
                        </a:spcAft>
                      </a:pPr>
                      <a:r>
                        <a:rPr lang="es-MX" sz="800" b="1" dirty="0">
                          <a:solidFill>
                            <a:srgbClr val="000000"/>
                          </a:solidFill>
                          <a:latin typeface="Arial"/>
                          <a:ea typeface="Calibri"/>
                          <a:cs typeface="Times New Roman"/>
                        </a:rPr>
                        <a:t>Grado de estudios</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54534">
                <a:tc vMerge="1">
                  <a:txBody>
                    <a:bodyPr/>
                    <a:lstStyle/>
                    <a:p>
                      <a:endParaRPr lang="es-ES"/>
                    </a:p>
                  </a:txBody>
                  <a:tcPr/>
                </a:tc>
                <a:tc vMerge="1">
                  <a:txBody>
                    <a:bodyPr/>
                    <a:lstStyle/>
                    <a:p>
                      <a:endParaRPr lang="es-ES"/>
                    </a:p>
                  </a:txBody>
                  <a:tcPr/>
                </a:tc>
                <a:tc gridSpan="2" vMerge="1">
                  <a:txBody>
                    <a:bodyPr/>
                    <a:lstStyle/>
                    <a:p>
                      <a:endParaRPr lang="es-ES"/>
                    </a:p>
                  </a:txBody>
                  <a:tcPr/>
                </a:tc>
                <a:tc hMerge="1" vMerge="1">
                  <a:txBody>
                    <a:bodyPr/>
                    <a:lstStyle/>
                    <a:p>
                      <a:endParaRPr lang="es-ES"/>
                    </a:p>
                  </a:txBody>
                  <a:tcPr/>
                </a:tc>
                <a:tc rowSpan="2">
                  <a:txBody>
                    <a:bodyPr/>
                    <a:lstStyle/>
                    <a:p>
                      <a:pPr algn="ctr">
                        <a:lnSpc>
                          <a:spcPct val="115000"/>
                        </a:lnSpc>
                        <a:spcAft>
                          <a:spcPts val="0"/>
                        </a:spcAft>
                      </a:pPr>
                      <a:r>
                        <a:rPr lang="es-MX" sz="800" b="1" dirty="0">
                          <a:solidFill>
                            <a:srgbClr val="000000"/>
                          </a:solidFill>
                          <a:latin typeface="Arial"/>
                          <a:ea typeface="Calibri"/>
                          <a:cs typeface="Times New Roman"/>
                        </a:rPr>
                        <a:t>Especialidad</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15000"/>
                        </a:lnSpc>
                        <a:spcAft>
                          <a:spcPts val="0"/>
                        </a:spcAft>
                      </a:pPr>
                      <a:r>
                        <a:rPr lang="es-MX" sz="800" b="1" dirty="0">
                          <a:solidFill>
                            <a:srgbClr val="000000"/>
                          </a:solidFill>
                          <a:latin typeface="Arial"/>
                          <a:ea typeface="Calibri"/>
                          <a:cs typeface="Times New Roman"/>
                        </a:rPr>
                        <a:t>Licenciatura</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vMerge="1">
                  <a:txBody>
                    <a:bodyPr/>
                    <a:lstStyle/>
                    <a:p>
                      <a:endParaRPr lang="es-ES"/>
                    </a:p>
                  </a:txBody>
                  <a:tcPr/>
                </a:tc>
                <a:tc gridSpan="2">
                  <a:txBody>
                    <a:bodyPr/>
                    <a:lstStyle/>
                    <a:p>
                      <a:pPr algn="ctr">
                        <a:lnSpc>
                          <a:spcPct val="115000"/>
                        </a:lnSpc>
                        <a:spcAft>
                          <a:spcPts val="0"/>
                        </a:spcAft>
                      </a:pPr>
                      <a:r>
                        <a:rPr lang="es-MX" sz="800" b="1">
                          <a:solidFill>
                            <a:srgbClr val="000000"/>
                          </a:solidFill>
                          <a:latin typeface="Arial"/>
                          <a:ea typeface="Calibri"/>
                          <a:cs typeface="Times New Roman"/>
                        </a:rPr>
                        <a:t>Maestría</a:t>
                      </a:r>
                      <a:endParaRPr lang="es-ES" sz="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rowSpan="2">
                  <a:txBody>
                    <a:bodyPr/>
                    <a:lstStyle/>
                    <a:p>
                      <a:pPr algn="ctr">
                        <a:lnSpc>
                          <a:spcPct val="115000"/>
                        </a:lnSpc>
                        <a:spcAft>
                          <a:spcPts val="0"/>
                        </a:spcAft>
                      </a:pPr>
                      <a:r>
                        <a:rPr lang="es-MX" sz="800" b="1" dirty="0">
                          <a:solidFill>
                            <a:srgbClr val="000000"/>
                          </a:solidFill>
                          <a:latin typeface="Arial"/>
                          <a:ea typeface="Calibri"/>
                          <a:cs typeface="Times New Roman"/>
                        </a:rPr>
                        <a:t>Especialidad</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15000"/>
                        </a:lnSpc>
                        <a:spcAft>
                          <a:spcPts val="0"/>
                        </a:spcAft>
                      </a:pPr>
                      <a:r>
                        <a:rPr lang="es-MX" sz="800" b="1">
                          <a:solidFill>
                            <a:srgbClr val="000000"/>
                          </a:solidFill>
                          <a:latin typeface="Arial"/>
                          <a:ea typeface="Calibri"/>
                          <a:cs typeface="Times New Roman"/>
                        </a:rPr>
                        <a:t>Licenciatura</a:t>
                      </a:r>
                      <a:endParaRPr lang="es-ES" sz="8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rowSpan="2">
                  <a:txBody>
                    <a:bodyPr/>
                    <a:lstStyle/>
                    <a:p>
                      <a:pPr algn="ctr">
                        <a:lnSpc>
                          <a:spcPct val="115000"/>
                        </a:lnSpc>
                        <a:spcAft>
                          <a:spcPts val="0"/>
                        </a:spcAft>
                      </a:pPr>
                      <a:r>
                        <a:rPr lang="es-MX" sz="800" b="1" dirty="0">
                          <a:solidFill>
                            <a:srgbClr val="000000"/>
                          </a:solidFill>
                          <a:latin typeface="Arial"/>
                          <a:ea typeface="Calibri"/>
                          <a:cs typeface="Times New Roman"/>
                        </a:rPr>
                        <a:t>Otro</a:t>
                      </a:r>
                      <a:endParaRPr lang="es-ES" sz="8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0">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MX" sz="700" b="1" dirty="0">
                          <a:solidFill>
                            <a:srgbClr val="000000"/>
                          </a:solidFill>
                          <a:latin typeface="Arial"/>
                          <a:ea typeface="Calibri"/>
                          <a:cs typeface="Times New Roman"/>
                        </a:rPr>
                        <a:t>Con grado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700" b="1" dirty="0">
                          <a:solidFill>
                            <a:srgbClr val="000000"/>
                          </a:solidFill>
                          <a:latin typeface="Arial"/>
                          <a:ea typeface="Calibri"/>
                          <a:cs typeface="Times New Roman"/>
                        </a:rPr>
                        <a:t>Sin grado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S"/>
                    </a:p>
                  </a:txBody>
                  <a:tcPr/>
                </a:tc>
                <a:tc>
                  <a:txBody>
                    <a:bodyPr/>
                    <a:lstStyle/>
                    <a:p>
                      <a:pPr algn="ctr">
                        <a:lnSpc>
                          <a:spcPct val="115000"/>
                        </a:lnSpc>
                        <a:spcAft>
                          <a:spcPts val="0"/>
                        </a:spcAft>
                      </a:pPr>
                      <a:r>
                        <a:rPr lang="es-MX" sz="700" b="1" dirty="0">
                          <a:solidFill>
                            <a:srgbClr val="000000"/>
                          </a:solidFill>
                          <a:latin typeface="Arial"/>
                          <a:ea typeface="Calibri"/>
                          <a:cs typeface="Times New Roman"/>
                        </a:rPr>
                        <a:t>Con Título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700" b="1" dirty="0" smtClean="0">
                          <a:solidFill>
                            <a:srgbClr val="000000"/>
                          </a:solidFill>
                          <a:latin typeface="Arial"/>
                          <a:ea typeface="Calibri"/>
                          <a:cs typeface="Times New Roman"/>
                        </a:rPr>
                        <a:t>Sin</a:t>
                      </a:r>
                    </a:p>
                    <a:p>
                      <a:pPr algn="ctr">
                        <a:lnSpc>
                          <a:spcPct val="115000"/>
                        </a:lnSpc>
                        <a:spcAft>
                          <a:spcPts val="0"/>
                        </a:spcAft>
                      </a:pPr>
                      <a:r>
                        <a:rPr lang="es-MX" sz="700" b="1" dirty="0" smtClean="0">
                          <a:solidFill>
                            <a:srgbClr val="000000"/>
                          </a:solidFill>
                          <a:latin typeface="Arial"/>
                          <a:ea typeface="Calibri"/>
                          <a:cs typeface="Times New Roman"/>
                        </a:rPr>
                        <a:t>Título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S"/>
                    </a:p>
                  </a:txBody>
                  <a:tcPr/>
                </a:tc>
                <a:tc>
                  <a:txBody>
                    <a:bodyPr/>
                    <a:lstStyle/>
                    <a:p>
                      <a:pPr algn="ctr">
                        <a:lnSpc>
                          <a:spcPct val="115000"/>
                        </a:lnSpc>
                        <a:spcAft>
                          <a:spcPts val="0"/>
                        </a:spcAft>
                      </a:pPr>
                      <a:r>
                        <a:rPr lang="es-MX" sz="700" b="1" dirty="0">
                          <a:solidFill>
                            <a:srgbClr val="000000"/>
                          </a:solidFill>
                          <a:latin typeface="Arial"/>
                          <a:ea typeface="Calibri"/>
                          <a:cs typeface="Times New Roman"/>
                        </a:rPr>
                        <a:t>Con grado</a:t>
                      </a:r>
                      <a:endParaRPr lang="es-ES" sz="7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700" b="1" dirty="0">
                          <a:solidFill>
                            <a:srgbClr val="000000"/>
                          </a:solidFill>
                          <a:latin typeface="Arial"/>
                          <a:ea typeface="Calibri"/>
                          <a:cs typeface="Times New Roman"/>
                        </a:rPr>
                        <a:t>Sin grado</a:t>
                      </a:r>
                      <a:endParaRPr lang="es-ES" sz="7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S"/>
                    </a:p>
                  </a:txBody>
                  <a:tcPr/>
                </a:tc>
                <a:tc>
                  <a:txBody>
                    <a:bodyPr/>
                    <a:lstStyle/>
                    <a:p>
                      <a:pPr algn="ctr">
                        <a:lnSpc>
                          <a:spcPct val="115000"/>
                        </a:lnSpc>
                        <a:spcAft>
                          <a:spcPts val="0"/>
                        </a:spcAft>
                      </a:pPr>
                      <a:r>
                        <a:rPr lang="es-MX" sz="700" b="1" dirty="0">
                          <a:solidFill>
                            <a:srgbClr val="000000"/>
                          </a:solidFill>
                          <a:latin typeface="Arial"/>
                          <a:ea typeface="Calibri"/>
                          <a:cs typeface="Times New Roman"/>
                        </a:rPr>
                        <a:t>Con Titulo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700" b="1" dirty="0">
                          <a:solidFill>
                            <a:srgbClr val="000000"/>
                          </a:solidFill>
                          <a:latin typeface="Arial"/>
                          <a:ea typeface="Calibri"/>
                          <a:cs typeface="Times New Roman"/>
                        </a:rPr>
                        <a:t>Sin Titulo</a:t>
                      </a:r>
                      <a:endParaRPr lang="es-ES" sz="7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S"/>
                    </a:p>
                  </a:txBody>
                  <a:tcPr/>
                </a:tc>
              </a:tr>
              <a:tr h="193172">
                <a:tc>
                  <a:txBody>
                    <a:bodyPr/>
                    <a:lstStyle/>
                    <a:p>
                      <a:pPr algn="ctr">
                        <a:lnSpc>
                          <a:spcPct val="115000"/>
                        </a:lnSpc>
                        <a:spcAft>
                          <a:spcPts val="0"/>
                        </a:spcAft>
                      </a:pPr>
                      <a:r>
                        <a:rPr lang="es-MX" sz="1000" dirty="0">
                          <a:solidFill>
                            <a:srgbClr val="000000"/>
                          </a:solidFill>
                          <a:latin typeface="Arial"/>
                          <a:ea typeface="Calibri"/>
                          <a:cs typeface="Times New Roman"/>
                        </a:rPr>
                        <a:t>TIC</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8</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3</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8</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6</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dirty="0">
                          <a:solidFill>
                            <a:srgbClr val="000000"/>
                          </a:solidFill>
                          <a:latin typeface="Arial"/>
                          <a:ea typeface="Calibri"/>
                          <a:cs typeface="Times New Roman"/>
                        </a:rPr>
                        <a:t>AEP</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6</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2</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9</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8</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a:solidFill>
                            <a:srgbClr val="000000"/>
                          </a:solidFill>
                          <a:latin typeface="Arial"/>
                          <a:ea typeface="Calibri"/>
                          <a:cs typeface="Times New Roman"/>
                        </a:rPr>
                        <a:t>TAL</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6</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5</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6</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5</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a:solidFill>
                            <a:srgbClr val="000000"/>
                          </a:solidFill>
                          <a:latin typeface="Arial"/>
                          <a:ea typeface="Calibri"/>
                          <a:cs typeface="Times New Roman"/>
                        </a:rPr>
                        <a:t>MECÁNICA</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3</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3</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4</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3</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a:solidFill>
                            <a:srgbClr val="000000"/>
                          </a:solidFill>
                          <a:latin typeface="Arial"/>
                          <a:ea typeface="Calibri"/>
                          <a:cs typeface="Times New Roman"/>
                        </a:rPr>
                        <a:t>EEI</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6</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4</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5</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3</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a:solidFill>
                            <a:srgbClr val="000000"/>
                          </a:solidFill>
                          <a:latin typeface="Arial"/>
                          <a:ea typeface="Calibri"/>
                          <a:cs typeface="Times New Roman"/>
                        </a:rPr>
                        <a:t>TURISMO</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8</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3</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3</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172">
                <a:tc>
                  <a:txBody>
                    <a:bodyPr/>
                    <a:lstStyle/>
                    <a:p>
                      <a:pPr algn="ctr">
                        <a:lnSpc>
                          <a:spcPct val="115000"/>
                        </a:lnSpc>
                        <a:spcAft>
                          <a:spcPts val="0"/>
                        </a:spcAft>
                      </a:pPr>
                      <a:r>
                        <a:rPr lang="es-MX" sz="1000">
                          <a:solidFill>
                            <a:srgbClr val="000000"/>
                          </a:solidFill>
                          <a:latin typeface="Arial"/>
                          <a:ea typeface="Calibri"/>
                          <a:cs typeface="Times New Roman"/>
                        </a:rPr>
                        <a:t>IDIOMAS</a:t>
                      </a:r>
                      <a:endParaRPr lang="es-ES" sz="11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dirty="0" smtClean="0">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1</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15</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1</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2</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solidFill>
                            <a:srgbClr val="000000"/>
                          </a:solidFill>
                          <a:latin typeface="+mn-lt"/>
                          <a:ea typeface="Calibri"/>
                          <a:cs typeface="Times New Roman"/>
                        </a:rPr>
                        <a:t>8</a:t>
                      </a:r>
                      <a:endParaRPr lang="es-ES" sz="1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solidFill>
                            <a:srgbClr val="000000"/>
                          </a:solidFill>
                          <a:latin typeface="+mn-lt"/>
                          <a:ea typeface="Calibri"/>
                          <a:cs typeface="Times New Roman"/>
                        </a:rPr>
                        <a:t>4</a:t>
                      </a:r>
                      <a:endParaRPr lang="es-ES" sz="1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485">
                <a:tc>
                  <a:txBody>
                    <a:bodyPr/>
                    <a:lstStyle/>
                    <a:p>
                      <a:pPr algn="ctr">
                        <a:lnSpc>
                          <a:spcPct val="115000"/>
                        </a:lnSpc>
                        <a:spcAft>
                          <a:spcPts val="0"/>
                        </a:spcAft>
                      </a:pPr>
                      <a:r>
                        <a:rPr lang="es-MX" sz="1000" b="1" dirty="0">
                          <a:solidFill>
                            <a:srgbClr val="000000"/>
                          </a:solidFill>
                          <a:latin typeface="Arial"/>
                          <a:ea typeface="Calibri"/>
                          <a:cs typeface="Times New Roman"/>
                        </a:rPr>
                        <a:t>TOTAL</a:t>
                      </a:r>
                      <a:endParaRPr lang="es-E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smtClean="0">
                          <a:solidFill>
                            <a:srgbClr val="000000"/>
                          </a:solidFill>
                          <a:latin typeface="+mn-lt"/>
                          <a:ea typeface="Calibri"/>
                          <a:cs typeface="Times New Roman"/>
                        </a:rPr>
                        <a:t>38</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17</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smtClean="0">
                          <a:solidFill>
                            <a:srgbClr val="000000"/>
                          </a:solidFill>
                          <a:latin typeface="+mn-lt"/>
                          <a:ea typeface="Calibri"/>
                          <a:cs typeface="Times New Roman"/>
                        </a:rPr>
                        <a:t>5</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4</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11</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smtClean="0">
                          <a:solidFill>
                            <a:srgbClr val="000000"/>
                          </a:solidFill>
                          <a:latin typeface="+mn-lt"/>
                          <a:ea typeface="Calibri"/>
                          <a:cs typeface="Times New Roman"/>
                        </a:rPr>
                        <a:t>1</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a:solidFill>
                            <a:srgbClr val="000000"/>
                          </a:solidFill>
                          <a:latin typeface="+mn-lt"/>
                          <a:ea typeface="Calibri"/>
                          <a:cs typeface="Times New Roman"/>
                        </a:rPr>
                        <a:t>59</a:t>
                      </a:r>
                      <a:endParaRPr lang="es-ES" sz="10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MX" sz="1000" b="1">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a:solidFill>
                            <a:srgbClr val="000000"/>
                          </a:solidFill>
                          <a:latin typeface="+mn-lt"/>
                          <a:ea typeface="Calibri"/>
                          <a:cs typeface="Times New Roman"/>
                        </a:rPr>
                        <a:t>4</a:t>
                      </a:r>
                      <a:endParaRPr lang="es-ES" sz="10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a:solidFill>
                            <a:srgbClr val="000000"/>
                          </a:solidFill>
                          <a:latin typeface="+mn-lt"/>
                          <a:ea typeface="Calibri"/>
                          <a:cs typeface="Times New Roman"/>
                        </a:rPr>
                        <a:t>6</a:t>
                      </a:r>
                      <a:endParaRPr lang="es-ES" sz="1000" b="1">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44</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1</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b="1" dirty="0">
                          <a:solidFill>
                            <a:srgbClr val="000000"/>
                          </a:solidFill>
                          <a:latin typeface="+mn-lt"/>
                          <a:ea typeface="Calibri"/>
                          <a:cs typeface="Times New Roman"/>
                        </a:rPr>
                        <a:t>4</a:t>
                      </a:r>
                      <a:endParaRPr lang="es-ES" sz="1000" b="1"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1915" name="6 Rectángulo"/>
          <p:cNvSpPr>
            <a:spLocks noChangeArrowheads="1"/>
          </p:cNvSpPr>
          <p:nvPr/>
        </p:nvSpPr>
        <p:spPr bwMode="auto">
          <a:xfrm>
            <a:off x="1905000" y="3533775"/>
            <a:ext cx="7000875" cy="846386"/>
          </a:xfrm>
          <a:prstGeom prst="rect">
            <a:avLst/>
          </a:prstGeom>
          <a:noFill/>
          <a:ln w="9525">
            <a:noFill/>
            <a:miter lim="800000"/>
            <a:headEnd/>
            <a:tailEnd/>
          </a:ln>
        </p:spPr>
        <p:txBody>
          <a:bodyPr>
            <a:spAutoFit/>
          </a:bodyPr>
          <a:lstStyle/>
          <a:p>
            <a:pPr algn="just"/>
            <a:r>
              <a:rPr lang="es-MX" sz="800" b="0" dirty="0"/>
              <a:t>*No se consideran a los profesores de Actividades Culturales y Deportivas.    </a:t>
            </a:r>
            <a:r>
              <a:rPr lang="es-MX" sz="800" b="0" dirty="0" smtClean="0"/>
              <a:t>                                                            </a:t>
            </a:r>
            <a:r>
              <a:rPr lang="es-MX" sz="800" b="0" dirty="0"/>
              <a:t>**  El PTC de Turismo ya acredito  su nivel Licenciatura</a:t>
            </a:r>
            <a:r>
              <a:rPr lang="es-MX" sz="800" b="0" dirty="0" smtClean="0"/>
              <a:t>.</a:t>
            </a:r>
          </a:p>
          <a:p>
            <a:pPr algn="just"/>
            <a:r>
              <a:rPr lang="es-MX" sz="1000" dirty="0" smtClean="0">
                <a:solidFill>
                  <a:srgbClr val="FF0000"/>
                </a:solidFill>
              </a:rPr>
              <a:t>*** Al cierre del 2009 solo se contaba con 11 PTC con grado de maestría a hoy se cuenta  con el 35.30% (6 PTC más).</a:t>
            </a:r>
            <a:endParaRPr lang="es-MX" sz="1000" b="0" dirty="0">
              <a:solidFill>
                <a:srgbClr val="FF0000"/>
              </a:solidFill>
            </a:endParaRPr>
          </a:p>
          <a:p>
            <a:pPr algn="just"/>
            <a:endParaRPr lang="es-MX" sz="900" b="0" dirty="0"/>
          </a:p>
          <a:p>
            <a:pPr algn="just"/>
            <a:r>
              <a:rPr lang="es-MX" sz="1100" b="0" dirty="0"/>
              <a:t>Dentro del rubro de otros en los profesores de asignatura, son profesores que tienen estudios técnicos del idioma </a:t>
            </a:r>
            <a:r>
              <a:rPr lang="es-MX" sz="1100" b="0" dirty="0" smtClean="0"/>
              <a:t>Inglés.</a:t>
            </a:r>
            <a:endParaRPr lang="es-ES" sz="1100" b="1" dirty="0">
              <a:solidFill>
                <a:srgbClr val="FF0000"/>
              </a:solidFill>
            </a:endParaRPr>
          </a:p>
        </p:txBody>
      </p:sp>
      <p:pic>
        <p:nvPicPr>
          <p:cNvPr id="1026" name="Picture 2"/>
          <p:cNvPicPr>
            <a:picLocks noChangeAspect="1" noChangeArrowheads="1"/>
          </p:cNvPicPr>
          <p:nvPr/>
        </p:nvPicPr>
        <p:blipFill>
          <a:blip r:embed="rId3" cstate="print"/>
          <a:srcRect l="5882" r="5882" b="3139"/>
          <a:stretch>
            <a:fillRect/>
          </a:stretch>
        </p:blipFill>
        <p:spPr bwMode="auto">
          <a:xfrm>
            <a:off x="2928925" y="4214818"/>
            <a:ext cx="4888129"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7"/>
          <p:cNvSpPr txBox="1">
            <a:spLocks noChangeArrowheads="1"/>
          </p:cNvSpPr>
          <p:nvPr/>
        </p:nvSpPr>
        <p:spPr bwMode="auto">
          <a:xfrm>
            <a:off x="1681163" y="142875"/>
            <a:ext cx="7358062" cy="569913"/>
          </a:xfrm>
          <a:prstGeom prst="rect">
            <a:avLst/>
          </a:prstGeom>
          <a:noFill/>
          <a:ln w="9525">
            <a:noFill/>
            <a:miter lim="800000"/>
            <a:headEnd/>
            <a:tailEnd/>
          </a:ln>
        </p:spPr>
        <p:txBody>
          <a:bodyPr>
            <a:spAutoFit/>
          </a:bodyPr>
          <a:lstStyle/>
          <a:p>
            <a:pPr algn="r"/>
            <a:r>
              <a:rPr lang="es-MX" sz="2000" b="1" dirty="0">
                <a:solidFill>
                  <a:srgbClr val="800000"/>
                </a:solidFill>
              </a:rPr>
              <a:t>III. Fortalecimiento en Infraestructura y equipamiento</a:t>
            </a:r>
          </a:p>
          <a:p>
            <a:pPr marL="0" lvl="1" algn="r"/>
            <a:r>
              <a:rPr lang="es-MX" sz="1100" b="1" dirty="0"/>
              <a:t>Se vincula con el proyecto </a:t>
            </a:r>
            <a:r>
              <a:rPr lang="es-MX" sz="1100" b="1" dirty="0">
                <a:solidFill>
                  <a:srgbClr val="800000"/>
                </a:solidFill>
              </a:rPr>
              <a:t>equipamiento </a:t>
            </a:r>
            <a:r>
              <a:rPr lang="es-MX" sz="1100" b="1" dirty="0"/>
              <a:t>del poa</a:t>
            </a:r>
            <a:endParaRPr lang="es-MX" sz="2000" b="1" dirty="0">
              <a:solidFill>
                <a:srgbClr val="800000"/>
              </a:solidFill>
            </a:endParaRPr>
          </a:p>
        </p:txBody>
      </p:sp>
      <p:graphicFrame>
        <p:nvGraphicFramePr>
          <p:cNvPr id="10" name="9 Tabla"/>
          <p:cNvGraphicFramePr>
            <a:graphicFrameLocks noGrp="1"/>
          </p:cNvGraphicFramePr>
          <p:nvPr/>
        </p:nvGraphicFramePr>
        <p:xfrm>
          <a:off x="2424113" y="1628800"/>
          <a:ext cx="6000776" cy="4184460"/>
        </p:xfrm>
        <a:graphic>
          <a:graphicData uri="http://schemas.openxmlformats.org/drawingml/2006/table">
            <a:tbl>
              <a:tblPr/>
              <a:tblGrid>
                <a:gridCol w="1714512"/>
                <a:gridCol w="653594"/>
                <a:gridCol w="989464"/>
                <a:gridCol w="1576399"/>
                <a:gridCol w="1066807"/>
              </a:tblGrid>
              <a:tr h="252000">
                <a:tc>
                  <a:txBody>
                    <a:bodyPr/>
                    <a:lstStyle/>
                    <a:p>
                      <a:pPr algn="ctr">
                        <a:lnSpc>
                          <a:spcPct val="115000"/>
                        </a:lnSpc>
                        <a:spcAft>
                          <a:spcPts val="0"/>
                        </a:spcAft>
                      </a:pPr>
                      <a:r>
                        <a:rPr lang="es-ES" sz="1050" b="1" dirty="0">
                          <a:solidFill>
                            <a:srgbClr val="000000"/>
                          </a:solidFill>
                          <a:latin typeface="+mn-lt"/>
                          <a:ea typeface="Times New Roman"/>
                          <a:cs typeface="Times New Roman"/>
                        </a:rPr>
                        <a:t>Descripción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Cantidad</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Ejercido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Proyecto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Modalidad de adquisición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2000">
                <a:tc>
                  <a:txBody>
                    <a:bodyPr/>
                    <a:lstStyle/>
                    <a:p>
                      <a:pPr algn="just">
                        <a:lnSpc>
                          <a:spcPct val="115000"/>
                        </a:lnSpc>
                        <a:spcAft>
                          <a:spcPts val="0"/>
                        </a:spcAft>
                      </a:pPr>
                      <a:r>
                        <a:rPr lang="es-ES_tradnl" sz="1050" dirty="0" smtClean="0">
                          <a:latin typeface="+mn-lt"/>
                          <a:ea typeface="Calibri"/>
                          <a:cs typeface="Times New Roman"/>
                        </a:rPr>
                        <a:t>Material para Red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Lote</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$ 12,006.00</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PIFI</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Extractor</a:t>
                      </a:r>
                      <a:r>
                        <a:rPr lang="es-ES_tradnl" sz="1050" baseline="0" dirty="0" smtClean="0">
                          <a:latin typeface="+mn-lt"/>
                          <a:ea typeface="Calibri"/>
                          <a:cs typeface="Times New Roman"/>
                        </a:rPr>
                        <a:t> centrifugo (Laboratorio de P.E. de Turismo)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52,153.36</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Recursos</a:t>
                      </a:r>
                      <a:r>
                        <a:rPr lang="es-ES_tradnl" sz="1050" baseline="0" dirty="0" smtClean="0">
                          <a:latin typeface="+mn-lt"/>
                          <a:ea typeface="Calibri"/>
                          <a:cs typeface="Times New Roman"/>
                        </a:rPr>
                        <a:t> FAM (Economías)</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Cámara Digital con</a:t>
                      </a:r>
                      <a:r>
                        <a:rPr lang="es-ES_tradnl" sz="1050" baseline="0" dirty="0" smtClean="0">
                          <a:latin typeface="+mn-lt"/>
                          <a:ea typeface="Calibri"/>
                          <a:cs typeface="Times New Roman"/>
                        </a:rPr>
                        <a:t> dispositivo digitalizador (credencialización)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23,190.64</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Productos Financieros Federales</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Equipamiento</a:t>
                      </a:r>
                      <a:r>
                        <a:rPr lang="es-ES_tradnl" sz="1050" baseline="0" dirty="0" smtClean="0">
                          <a:latin typeface="+mn-lt"/>
                          <a:ea typeface="Calibri"/>
                          <a:cs typeface="Times New Roman"/>
                        </a:rPr>
                        <a:t>  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Impresora Marca Dell</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7,761.35</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Productos Financieros Federales</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a:t>
                      </a:r>
                      <a:r>
                        <a:rPr lang="es-ES_tradnl" sz="1050" baseline="0" dirty="0" smtClean="0">
                          <a:latin typeface="+mn-lt"/>
                          <a:ea typeface="Calibri"/>
                          <a:cs typeface="Times New Roman"/>
                        </a:rPr>
                        <a:t>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Persianas enrollables</a:t>
                      </a:r>
                      <a:r>
                        <a:rPr lang="es-ES_tradnl" sz="1050" baseline="0" dirty="0" smtClean="0">
                          <a:latin typeface="+mn-lt"/>
                          <a:ea typeface="Calibri"/>
                          <a:cs typeface="Times New Roman"/>
                        </a:rPr>
                        <a:t> en tela plastificada para cafetería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Lote</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24,900.04</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Recursos FAM</a:t>
                      </a:r>
                      <a:r>
                        <a:rPr lang="es-ES_tradnl" sz="1050" baseline="0" dirty="0" smtClean="0">
                          <a:latin typeface="+mn-lt"/>
                          <a:ea typeface="Calibri"/>
                          <a:cs typeface="Times New Roman"/>
                        </a:rPr>
                        <a:t> (Economías)</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Teléfono Multilinea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$ 2,307.24</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Equipamiento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Material de Robótica</a:t>
                      </a:r>
                      <a:r>
                        <a:rPr lang="es-ES_tradnl" sz="1050" baseline="0" dirty="0" smtClean="0">
                          <a:latin typeface="+mn-lt"/>
                          <a:ea typeface="Calibri"/>
                          <a:cs typeface="Times New Roman"/>
                        </a:rPr>
                        <a:t> y Licencia de </a:t>
                      </a:r>
                      <a:r>
                        <a:rPr lang="es-ES_tradnl" sz="1050" baseline="0" dirty="0" err="1" smtClean="0">
                          <a:latin typeface="+mn-lt"/>
                          <a:ea typeface="Calibri"/>
                          <a:cs typeface="Times New Roman"/>
                        </a:rPr>
                        <a:t>Sofware</a:t>
                      </a:r>
                      <a:r>
                        <a:rPr lang="es-ES_tradnl" sz="1050" baseline="0" dirty="0" smtClean="0">
                          <a:latin typeface="+mn-lt"/>
                          <a:ea typeface="Calibri"/>
                          <a:cs typeface="Times New Roman"/>
                        </a:rPr>
                        <a:t>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Lote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$ 104,000.99</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Recursos Propios</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err="1" smtClean="0">
                          <a:latin typeface="+mn-lt"/>
                          <a:ea typeface="Calibri"/>
                          <a:cs typeface="Times New Roman"/>
                        </a:rPr>
                        <a:t>Switch</a:t>
                      </a:r>
                      <a:r>
                        <a:rPr lang="es-ES_tradnl" sz="1050" baseline="0" dirty="0" smtClean="0">
                          <a:latin typeface="+mn-lt"/>
                          <a:ea typeface="Calibri"/>
                          <a:cs typeface="Times New Roman"/>
                        </a:rPr>
                        <a:t> 24 puertos marca cisco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10</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$ 80,968.00</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Ampliación de Oferta Educativa de Tipo</a:t>
                      </a:r>
                      <a:r>
                        <a:rPr lang="es-ES_tradnl" sz="1050" baseline="0" dirty="0" smtClean="0">
                          <a:latin typeface="+mn-lt"/>
                          <a:ea typeface="Calibri"/>
                          <a:cs typeface="Times New Roman"/>
                        </a:rPr>
                        <a:t> Superior</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smtClean="0">
                          <a:latin typeface="+mn-lt"/>
                          <a:ea typeface="Calibri"/>
                          <a:cs typeface="Times New Roman"/>
                        </a:rPr>
                        <a:t>Computadora</a:t>
                      </a:r>
                      <a:r>
                        <a:rPr lang="es-ES_tradnl" sz="1050" baseline="0" dirty="0" smtClean="0">
                          <a:latin typeface="+mn-lt"/>
                          <a:ea typeface="Calibri"/>
                          <a:cs typeface="Times New Roman"/>
                        </a:rPr>
                        <a:t>s de escritorio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135</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$ 1,760,289.44</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Ampliación</a:t>
                      </a:r>
                      <a:r>
                        <a:rPr lang="es-ES_tradnl" sz="1050" baseline="0" dirty="0" smtClean="0">
                          <a:latin typeface="+mn-lt"/>
                          <a:ea typeface="Calibri"/>
                          <a:cs typeface="Times New Roman"/>
                        </a:rPr>
                        <a:t> de Oferta Educativa de Tipo Superior</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Licitación Abierta </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just">
                        <a:lnSpc>
                          <a:spcPct val="115000"/>
                        </a:lnSpc>
                        <a:spcAft>
                          <a:spcPts val="0"/>
                        </a:spcAft>
                      </a:pPr>
                      <a:r>
                        <a:rPr lang="es-ES_tradnl" sz="1050" dirty="0" err="1" smtClean="0">
                          <a:latin typeface="+mn-lt"/>
                          <a:ea typeface="Calibri"/>
                          <a:cs typeface="Times New Roman"/>
                        </a:rPr>
                        <a:t>Transceiver</a:t>
                      </a:r>
                      <a:r>
                        <a:rPr lang="es-ES_tradnl" sz="1050" baseline="0" dirty="0" smtClean="0">
                          <a:latin typeface="+mn-lt"/>
                          <a:ea typeface="Calibri"/>
                          <a:cs typeface="Times New Roman"/>
                        </a:rPr>
                        <a:t> Marca </a:t>
                      </a:r>
                      <a:r>
                        <a:rPr lang="es-ES_tradnl" sz="1050" baseline="0" dirty="0" err="1" smtClean="0">
                          <a:latin typeface="+mn-lt"/>
                          <a:ea typeface="Calibri"/>
                          <a:cs typeface="Times New Roman"/>
                        </a:rPr>
                        <a:t>Allied</a:t>
                      </a:r>
                      <a:r>
                        <a:rPr lang="es-ES_tradnl" sz="1050" baseline="0" dirty="0" smtClean="0">
                          <a:latin typeface="+mn-lt"/>
                          <a:ea typeface="Calibri"/>
                          <a:cs typeface="Times New Roman"/>
                        </a:rPr>
                        <a:t> </a:t>
                      </a:r>
                      <a:r>
                        <a:rPr lang="es-ES_tradnl" sz="1050" baseline="0" dirty="0" err="1" smtClean="0">
                          <a:latin typeface="+mn-lt"/>
                          <a:ea typeface="Calibri"/>
                          <a:cs typeface="Times New Roman"/>
                        </a:rPr>
                        <a:t>Tellsyn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$ 7,8888.00</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PIFI 2008</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4899" name="Rectangle 1"/>
          <p:cNvSpPr>
            <a:spLocks noChangeArrowheads="1"/>
          </p:cNvSpPr>
          <p:nvPr/>
        </p:nvSpPr>
        <p:spPr bwMode="auto">
          <a:xfrm>
            <a:off x="1981230" y="787084"/>
            <a:ext cx="6858000" cy="784830"/>
          </a:xfrm>
          <a:prstGeom prst="rect">
            <a:avLst/>
          </a:prstGeom>
          <a:noFill/>
          <a:ln w="9525">
            <a:noFill/>
            <a:miter lim="800000"/>
            <a:headEnd/>
            <a:tailEnd/>
          </a:ln>
        </p:spPr>
        <p:txBody>
          <a:bodyPr anchor="ctr">
            <a:spAutoFit/>
          </a:bodyPr>
          <a:lstStyle/>
          <a:p>
            <a:pPr algn="just"/>
            <a:r>
              <a:rPr lang="es-ES" sz="1500" b="0" dirty="0">
                <a:ea typeface="Times New Roman" pitchFamily="18" charset="0"/>
                <a:cs typeface="Arial" charset="0"/>
              </a:rPr>
              <a:t>A continuación se presentan las licitaciones que se realizaron en el cuatrimestre en cuestión para cubrir las necesidades de equipamiento de las diferentes áreas operativas de la Institución</a:t>
            </a:r>
            <a:r>
              <a:rPr lang="es-ES" sz="1500" b="0" dirty="0" smtClean="0">
                <a:ea typeface="Times New Roman" pitchFamily="18" charset="0"/>
                <a:cs typeface="Arial" charset="0"/>
              </a:rPr>
              <a:t>.</a:t>
            </a:r>
          </a:p>
        </p:txBody>
      </p:sp>
      <p:sp>
        <p:nvSpPr>
          <p:cNvPr id="5" name="Rectangle 1"/>
          <p:cNvSpPr>
            <a:spLocks noChangeArrowheads="1"/>
          </p:cNvSpPr>
          <p:nvPr/>
        </p:nvSpPr>
        <p:spPr bwMode="auto">
          <a:xfrm>
            <a:off x="1907704" y="5930318"/>
            <a:ext cx="6858000" cy="784830"/>
          </a:xfrm>
          <a:prstGeom prst="rect">
            <a:avLst/>
          </a:prstGeom>
          <a:noFill/>
          <a:ln w="9525">
            <a:noFill/>
            <a:miter lim="800000"/>
            <a:headEnd/>
            <a:tailEnd/>
          </a:ln>
        </p:spPr>
        <p:txBody>
          <a:bodyPr anchor="ctr">
            <a:spAutoFit/>
          </a:bodyPr>
          <a:lstStyle/>
          <a:p>
            <a:pPr algn="just"/>
            <a:r>
              <a:rPr lang="es-ES" sz="1500" b="1" dirty="0" smtClean="0">
                <a:solidFill>
                  <a:srgbClr val="800000"/>
                </a:solidFill>
              </a:rPr>
              <a:t>Cabe precisar que las licitaciones planeadas de  acuerdo al Programa de Infraestructura y  Equipamiento  Institucional fueron reprogramadas por falta de liquidez.</a:t>
            </a:r>
            <a:endParaRPr lang="es-ES" sz="1500" b="1" dirty="0">
              <a:solidFill>
                <a:srgbClr val="8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7"/>
          <p:cNvSpPr txBox="1">
            <a:spLocks noChangeArrowheads="1"/>
          </p:cNvSpPr>
          <p:nvPr/>
        </p:nvSpPr>
        <p:spPr bwMode="auto">
          <a:xfrm>
            <a:off x="2286000" y="142875"/>
            <a:ext cx="6743700" cy="400110"/>
          </a:xfrm>
          <a:prstGeom prst="rect">
            <a:avLst/>
          </a:prstGeom>
          <a:noFill/>
          <a:ln w="9525">
            <a:noFill/>
            <a:miter lim="800000"/>
            <a:headEnd/>
            <a:tailEnd/>
          </a:ln>
        </p:spPr>
        <p:txBody>
          <a:bodyPr>
            <a:spAutoFit/>
          </a:bodyPr>
          <a:lstStyle/>
          <a:p>
            <a:pPr lvl="1" algn="r"/>
            <a:r>
              <a:rPr lang="es-MX" sz="2000" b="1" dirty="0">
                <a:solidFill>
                  <a:srgbClr val="800000"/>
                </a:solidFill>
              </a:rPr>
              <a:t>Personal Administrativo</a:t>
            </a:r>
          </a:p>
        </p:txBody>
      </p:sp>
      <p:sp>
        <p:nvSpPr>
          <p:cNvPr id="32771" name="Text Box 7"/>
          <p:cNvSpPr txBox="1">
            <a:spLocks noChangeArrowheads="1"/>
          </p:cNvSpPr>
          <p:nvPr/>
        </p:nvSpPr>
        <p:spPr bwMode="auto">
          <a:xfrm>
            <a:off x="2786063" y="398463"/>
            <a:ext cx="6253162" cy="569387"/>
          </a:xfrm>
          <a:prstGeom prst="rect">
            <a:avLst/>
          </a:prstGeom>
          <a:noFill/>
          <a:ln w="9525">
            <a:noFill/>
            <a:miter lim="800000"/>
            <a:headEnd/>
            <a:tailEnd/>
          </a:ln>
        </p:spPr>
        <p:txBody>
          <a:bodyPr>
            <a:spAutoFit/>
          </a:bodyPr>
          <a:lstStyle/>
          <a:p>
            <a:pPr algn="r"/>
            <a:r>
              <a:rPr lang="es-MX" sz="2000" b="1" dirty="0">
                <a:solidFill>
                  <a:srgbClr val="800000"/>
                </a:solidFill>
              </a:rPr>
              <a:t>Capacitación al Personal Administrativo</a:t>
            </a:r>
          </a:p>
          <a:p>
            <a:pPr marL="0" lvl="1" algn="r"/>
            <a:r>
              <a:rPr lang="es-MX" sz="1100" b="1" dirty="0"/>
              <a:t>Se vincula con el proyecto </a:t>
            </a:r>
            <a:r>
              <a:rPr lang="es-MX" sz="1100" b="1" dirty="0">
                <a:solidFill>
                  <a:srgbClr val="800000"/>
                </a:solidFill>
              </a:rPr>
              <a:t>capacitación y actualización del personal administrativo </a:t>
            </a:r>
            <a:r>
              <a:rPr lang="es-MX" sz="1100" b="1" dirty="0"/>
              <a:t>del poa</a:t>
            </a:r>
            <a:endParaRPr lang="es-MX" sz="1100" b="1" dirty="0">
              <a:solidFill>
                <a:srgbClr val="800000"/>
              </a:solidFill>
            </a:endParaRPr>
          </a:p>
        </p:txBody>
      </p:sp>
      <p:graphicFrame>
        <p:nvGraphicFramePr>
          <p:cNvPr id="5" name="4 Tabla"/>
          <p:cNvGraphicFramePr>
            <a:graphicFrameLocks noGrp="1"/>
          </p:cNvGraphicFramePr>
          <p:nvPr/>
        </p:nvGraphicFramePr>
        <p:xfrm>
          <a:off x="1947844" y="1285860"/>
          <a:ext cx="6929486" cy="3451692"/>
        </p:xfrm>
        <a:graphic>
          <a:graphicData uri="http://schemas.openxmlformats.org/drawingml/2006/table">
            <a:tbl>
              <a:tblPr/>
              <a:tblGrid>
                <a:gridCol w="303820"/>
                <a:gridCol w="2053634"/>
                <a:gridCol w="714380"/>
                <a:gridCol w="826108"/>
                <a:gridCol w="639173"/>
                <a:gridCol w="2392371"/>
              </a:tblGrid>
              <a:tr h="214314">
                <a:tc>
                  <a:txBody>
                    <a:bodyPr/>
                    <a:lstStyle/>
                    <a:p>
                      <a:pPr algn="ctr">
                        <a:lnSpc>
                          <a:spcPct val="115000"/>
                        </a:lnSpc>
                        <a:spcAft>
                          <a:spcPts val="0"/>
                        </a:spcAft>
                      </a:pPr>
                      <a:r>
                        <a:rPr lang="es-MX" sz="900" b="1" dirty="0">
                          <a:latin typeface="+mn-lt"/>
                          <a:ea typeface="Times New Roman"/>
                          <a:cs typeface="Times New Roman"/>
                        </a:rPr>
                        <a:t>No.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900" b="1" dirty="0" smtClean="0">
                          <a:latin typeface="+mn-lt"/>
                          <a:ea typeface="Times New Roman"/>
                          <a:cs typeface="Times New Roman"/>
                        </a:rPr>
                        <a:t>Curso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900" b="1" dirty="0" smtClean="0">
                          <a:latin typeface="+mn-lt"/>
                          <a:ea typeface="Times New Roman"/>
                          <a:cs typeface="Times New Roman"/>
                        </a:rPr>
                        <a:t>Área</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900" b="1" dirty="0" smtClean="0">
                          <a:latin typeface="+mn-lt"/>
                          <a:ea typeface="Times New Roman"/>
                          <a:cs typeface="Times New Roman"/>
                        </a:rPr>
                        <a:t>Costo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900" b="1" dirty="0" smtClean="0">
                          <a:latin typeface="+mn-lt"/>
                          <a:ea typeface="Times New Roman"/>
                          <a:cs typeface="Times New Roman"/>
                        </a:rPr>
                        <a:t>Recurso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900" b="1" dirty="0" smtClean="0">
                          <a:latin typeface="+mn-lt"/>
                          <a:ea typeface="Times New Roman"/>
                          <a:cs typeface="Times New Roman"/>
                        </a:rPr>
                        <a:t>Beneficio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13372">
                <a:tc>
                  <a:txBody>
                    <a:bodyPr/>
                    <a:lstStyle/>
                    <a:p>
                      <a:pPr algn="ctr">
                        <a:lnSpc>
                          <a:spcPct val="115000"/>
                        </a:lnSpc>
                        <a:spcAft>
                          <a:spcPts val="0"/>
                        </a:spcAft>
                      </a:pPr>
                      <a:r>
                        <a:rPr lang="es-MX" sz="900">
                          <a:latin typeface="+mn-lt"/>
                          <a:ea typeface="Times New Roman"/>
                          <a:cs typeface="Times New Roman"/>
                        </a:rPr>
                        <a:t>1</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dirty="0">
                          <a:latin typeface="+mn-lt"/>
                          <a:ea typeface="Times New Roman"/>
                          <a:cs typeface="Times New Roman"/>
                        </a:rPr>
                        <a:t>Curso Taller "Como escribir y publicar trabajos científicos</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CDAyCE</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19,698.11</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PIFI</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dirty="0">
                          <a:latin typeface="+mn-lt"/>
                          <a:ea typeface="Times New Roman"/>
                          <a:cs typeface="Times New Roman"/>
                        </a:rPr>
                        <a:t>Fortalecimiento en la publicación de revistas indexadas</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372">
                <a:tc>
                  <a:txBody>
                    <a:bodyPr/>
                    <a:lstStyle/>
                    <a:p>
                      <a:pPr algn="ctr">
                        <a:lnSpc>
                          <a:spcPct val="115000"/>
                        </a:lnSpc>
                        <a:spcAft>
                          <a:spcPts val="0"/>
                        </a:spcAft>
                      </a:pPr>
                      <a:r>
                        <a:rPr lang="es-MX" sz="900">
                          <a:latin typeface="+mn-lt"/>
                          <a:ea typeface="Times New Roman"/>
                          <a:cs typeface="Times New Roman"/>
                        </a:rPr>
                        <a:t>2</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Calibri"/>
                          <a:cs typeface="Times New Roman"/>
                        </a:rPr>
                        <a:t>Diseño Instruccional para ED</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Calibri"/>
                          <a:cs typeface="Times New Roman"/>
                        </a:rPr>
                        <a:t>CDAyCE</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25,000.00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PIFI</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dirty="0">
                          <a:latin typeface="+mn-lt"/>
                          <a:ea typeface="Times New Roman"/>
                          <a:cs typeface="Times New Roman"/>
                        </a:rPr>
                        <a:t>Implementar el modelo de EBC (pendiente de llevar a cabo)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372">
                <a:tc>
                  <a:txBody>
                    <a:bodyPr/>
                    <a:lstStyle/>
                    <a:p>
                      <a:pPr algn="ctr">
                        <a:lnSpc>
                          <a:spcPct val="115000"/>
                        </a:lnSpc>
                        <a:spcAft>
                          <a:spcPts val="0"/>
                        </a:spcAft>
                      </a:pPr>
                      <a:r>
                        <a:rPr lang="es-MX" sz="900">
                          <a:latin typeface="+mn-lt"/>
                          <a:ea typeface="Times New Roman"/>
                          <a:cs typeface="Times New Roman"/>
                        </a:rPr>
                        <a:t>3</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Congreso "Educativo Internacional"</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CDAyCE</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1,980.00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Subsidios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a:latin typeface="+mn-lt"/>
                          <a:ea typeface="Times New Roman"/>
                          <a:cs typeface="Times New Roman"/>
                        </a:rPr>
                        <a:t>Fortalecimiento de las competencias  de los alumnos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988">
                <a:tc>
                  <a:txBody>
                    <a:bodyPr/>
                    <a:lstStyle/>
                    <a:p>
                      <a:pPr algn="ctr">
                        <a:lnSpc>
                          <a:spcPct val="115000"/>
                        </a:lnSpc>
                        <a:spcAft>
                          <a:spcPts val="0"/>
                        </a:spcAft>
                      </a:pPr>
                      <a:r>
                        <a:rPr lang="es-MX" sz="900">
                          <a:latin typeface="+mn-lt"/>
                          <a:ea typeface="Times New Roman"/>
                          <a:cs typeface="Times New Roman"/>
                        </a:rPr>
                        <a:t>4</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Diplomado vía internet para la certificación contable</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Finanzas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13,340.00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Subsidios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a:latin typeface="+mn-lt"/>
                          <a:ea typeface="Times New Roman"/>
                          <a:cs typeface="Times New Roman"/>
                        </a:rPr>
                        <a:t>Actualización en las diferentes materias para un mejor desempeño en las actividades encomendadas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372">
                <a:tc>
                  <a:txBody>
                    <a:bodyPr/>
                    <a:lstStyle/>
                    <a:p>
                      <a:pPr algn="ctr">
                        <a:lnSpc>
                          <a:spcPct val="115000"/>
                        </a:lnSpc>
                        <a:spcAft>
                          <a:spcPts val="0"/>
                        </a:spcAft>
                      </a:pPr>
                      <a:r>
                        <a:rPr lang="es-MX" sz="900">
                          <a:latin typeface="+mn-lt"/>
                          <a:ea typeface="Times New Roman"/>
                          <a:cs typeface="Times New Roman"/>
                        </a:rPr>
                        <a:t>5</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Taller Implementación de la Norma de Responsabilidad Social</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Planeación</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33,640.00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PIFI</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dirty="0">
                          <a:latin typeface="+mn-lt"/>
                          <a:ea typeface="Times New Roman"/>
                          <a:cs typeface="Times New Roman"/>
                        </a:rPr>
                        <a:t>Contribuir al logro de un SGC integral </a:t>
                      </a:r>
                      <a:r>
                        <a:rPr lang="es-MX" sz="900" dirty="0" smtClean="0">
                          <a:latin typeface="+mn-lt"/>
                          <a:ea typeface="Times New Roman"/>
                          <a:cs typeface="Times New Roman"/>
                        </a:rPr>
                        <a:t>(</a:t>
                      </a:r>
                      <a:r>
                        <a:rPr lang="es-MX" sz="900" dirty="0">
                          <a:latin typeface="+mn-lt"/>
                          <a:ea typeface="Times New Roman"/>
                          <a:cs typeface="Times New Roman"/>
                        </a:rPr>
                        <a:t>pendiente de llevar a cabo)</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988">
                <a:tc>
                  <a:txBody>
                    <a:bodyPr/>
                    <a:lstStyle/>
                    <a:p>
                      <a:pPr algn="ctr">
                        <a:lnSpc>
                          <a:spcPct val="115000"/>
                        </a:lnSpc>
                        <a:spcAft>
                          <a:spcPts val="0"/>
                        </a:spcAft>
                      </a:pPr>
                      <a:r>
                        <a:rPr lang="es-MX" sz="900">
                          <a:latin typeface="+mn-lt"/>
                          <a:ea typeface="Times New Roman"/>
                          <a:cs typeface="Times New Roman"/>
                        </a:rPr>
                        <a:t>6</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Curso Didáctica Aplicada a las Competencias Profesionales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CDAyCE</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18,560.00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PIFI</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a:latin typeface="+mn-lt"/>
                          <a:ea typeface="Times New Roman"/>
                          <a:cs typeface="Times New Roman"/>
                        </a:rPr>
                        <a:t>Implementar el modelo de EBC en la Institución (pendiente de llevarse a cabo)</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988">
                <a:tc>
                  <a:txBody>
                    <a:bodyPr/>
                    <a:lstStyle/>
                    <a:p>
                      <a:pPr algn="ctr">
                        <a:lnSpc>
                          <a:spcPct val="115000"/>
                        </a:lnSpc>
                        <a:spcAft>
                          <a:spcPts val="0"/>
                        </a:spcAft>
                      </a:pPr>
                      <a:r>
                        <a:rPr lang="es-MX" sz="900">
                          <a:latin typeface="+mn-lt"/>
                          <a:ea typeface="Times New Roman"/>
                          <a:cs typeface="Times New Roman"/>
                        </a:rPr>
                        <a:t>7</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Auditores Internos bajo la norma ISO 9001:2008</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Planeación</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720.00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Subsidios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a:latin typeface="+mn-lt"/>
                          <a:ea typeface="Times New Roman"/>
                          <a:cs typeface="Times New Roman"/>
                        </a:rPr>
                        <a:t>Actualización de la documentación del SGC a la nueva versión de la norma ISO 9001:2008</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5988">
                <a:tc>
                  <a:txBody>
                    <a:bodyPr/>
                    <a:lstStyle/>
                    <a:p>
                      <a:pPr algn="ctr">
                        <a:lnSpc>
                          <a:spcPct val="115000"/>
                        </a:lnSpc>
                        <a:spcAft>
                          <a:spcPts val="0"/>
                        </a:spcAft>
                      </a:pPr>
                      <a:r>
                        <a:rPr lang="es-MX" sz="900">
                          <a:latin typeface="+mn-lt"/>
                          <a:ea typeface="Times New Roman"/>
                          <a:cs typeface="Times New Roman"/>
                        </a:rPr>
                        <a:t>8</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MX" sz="900">
                          <a:latin typeface="+mn-lt"/>
                          <a:ea typeface="Times New Roman"/>
                          <a:cs typeface="Times New Roman"/>
                        </a:rPr>
                        <a:t>Curso de Sueldos y Salarios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dirty="0">
                          <a:latin typeface="+mn-lt"/>
                          <a:ea typeface="Times New Roman"/>
                          <a:cs typeface="Times New Roman"/>
                        </a:rPr>
                        <a:t>Recursos Humanos</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2,088.00</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a:latin typeface="+mn-lt"/>
                          <a:ea typeface="Times New Roman"/>
                          <a:cs typeface="Times New Roman"/>
                        </a:rPr>
                        <a:t>Subsidios</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MX" sz="900">
                          <a:latin typeface="+mn-lt"/>
                          <a:ea typeface="Times New Roman"/>
                          <a:cs typeface="Times New Roman"/>
                        </a:rPr>
                        <a:t>Aplicación de las diversas disposiciones de la Ley Federal del Trabajo y de la Ley del ISR</a:t>
                      </a:r>
                      <a:endParaRPr lang="es-ES" sz="90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340">
                <a:tc gridSpan="3">
                  <a:txBody>
                    <a:bodyPr/>
                    <a:lstStyle/>
                    <a:p>
                      <a:pPr algn="ctr">
                        <a:lnSpc>
                          <a:spcPct val="115000"/>
                        </a:lnSpc>
                      </a:pPr>
                      <a:r>
                        <a:rPr lang="es-ES" sz="900" dirty="0" smtClean="0">
                          <a:latin typeface="+mn-lt"/>
                          <a:ea typeface="Times New Roman"/>
                        </a:rPr>
                        <a:t>Total</a:t>
                      </a:r>
                      <a:endParaRPr lang="es-ES" sz="900" dirty="0">
                        <a:latin typeface="+mn-lt"/>
                        <a:ea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pPr>
                        <a:lnSpc>
                          <a:spcPct val="115000"/>
                        </a:lnSpc>
                      </a:pPr>
                      <a:endParaRPr lang="es-ES" sz="900" dirty="0">
                        <a:latin typeface="+mn-lt"/>
                        <a:ea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MX" sz="900" dirty="0" smtClean="0">
                          <a:latin typeface="+mn-lt"/>
                          <a:ea typeface="Times New Roman"/>
                          <a:cs typeface="Times New Roman"/>
                        </a:rPr>
                        <a:t>$</a:t>
                      </a:r>
                      <a:r>
                        <a:rPr lang="es-MX" sz="900" b="1" dirty="0" smtClean="0">
                          <a:latin typeface="+mn-lt"/>
                          <a:ea typeface="Times New Roman"/>
                          <a:cs typeface="Times New Roman"/>
                        </a:rPr>
                        <a:t>115,026.11</a:t>
                      </a:r>
                      <a:endParaRPr lang="es-ES" sz="900" b="1" dirty="0" smtClean="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15000"/>
                        </a:lnSpc>
                        <a:spcAft>
                          <a:spcPts val="1000"/>
                        </a:spcAft>
                      </a:pPr>
                      <a:r>
                        <a:rPr lang="es-ES" sz="900" dirty="0" smtClean="0">
                          <a:latin typeface="+mn-lt"/>
                          <a:ea typeface="Calibri"/>
                          <a:cs typeface="Times New Roman"/>
                        </a:rPr>
                        <a:t> </a:t>
                      </a:r>
                      <a:endParaRPr lang="es-ES" sz="900" dirty="0">
                        <a:latin typeface="+mn-lt"/>
                        <a:ea typeface="Calibri"/>
                        <a:cs typeface="Times New Roman"/>
                      </a:endParaRPr>
                    </a:p>
                  </a:txBody>
                  <a:tcPr marL="43960" marR="439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1000"/>
                        </a:spcAft>
                      </a:pPr>
                      <a:endParaRPr lang="es-ES" sz="900" dirty="0">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3136402" y="5385796"/>
          <a:ext cx="4640580" cy="1043600"/>
        </p:xfrm>
        <a:graphic>
          <a:graphicData uri="http://schemas.openxmlformats.org/drawingml/2006/table">
            <a:tbl>
              <a:tblPr/>
              <a:tblGrid>
                <a:gridCol w="3191510"/>
                <a:gridCol w="1449070"/>
              </a:tblGrid>
              <a:tr h="180000">
                <a:tc>
                  <a:txBody>
                    <a:bodyPr/>
                    <a:lstStyle/>
                    <a:p>
                      <a:pPr algn="ctr">
                        <a:lnSpc>
                          <a:spcPct val="115000"/>
                        </a:lnSpc>
                        <a:spcAft>
                          <a:spcPts val="0"/>
                        </a:spcAft>
                      </a:pPr>
                      <a:r>
                        <a:rPr lang="es-MX" sz="900" b="1" dirty="0" smtClean="0">
                          <a:solidFill>
                            <a:srgbClr val="000000"/>
                          </a:solidFill>
                          <a:latin typeface="+mn-lt"/>
                          <a:ea typeface="Calibri"/>
                          <a:cs typeface="Times New Roman"/>
                        </a:rPr>
                        <a:t>Área</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15000"/>
                        </a:lnSpc>
                        <a:spcAft>
                          <a:spcPts val="0"/>
                        </a:spcAft>
                      </a:pPr>
                      <a:r>
                        <a:rPr lang="es-MX" sz="900" b="1" dirty="0" smtClean="0">
                          <a:solidFill>
                            <a:srgbClr val="000000"/>
                          </a:solidFill>
                          <a:latin typeface="+mn-lt"/>
                          <a:ea typeface="Calibri"/>
                          <a:cs typeface="Times New Roman"/>
                        </a:rPr>
                        <a:t>Inversión en cursos</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15900">
                <a:tc>
                  <a:txBody>
                    <a:bodyPr/>
                    <a:lstStyle/>
                    <a:p>
                      <a:pPr algn="l">
                        <a:lnSpc>
                          <a:spcPct val="115000"/>
                        </a:lnSpc>
                        <a:spcAft>
                          <a:spcPts val="0"/>
                        </a:spcAft>
                      </a:pPr>
                      <a:r>
                        <a:rPr lang="es-MX" sz="900" b="0" dirty="0" smtClean="0">
                          <a:solidFill>
                            <a:srgbClr val="000000"/>
                          </a:solidFill>
                          <a:latin typeface="+mn-lt"/>
                          <a:ea typeface="Calibri"/>
                          <a:cs typeface="Times New Roman"/>
                        </a:rPr>
                        <a:t>Coordinación de Desarrollo</a:t>
                      </a:r>
                      <a:r>
                        <a:rPr lang="es-MX" sz="900" b="0" baseline="0" dirty="0" smtClean="0">
                          <a:solidFill>
                            <a:srgbClr val="000000"/>
                          </a:solidFill>
                          <a:latin typeface="+mn-lt"/>
                          <a:ea typeface="Calibri"/>
                          <a:cs typeface="Times New Roman"/>
                        </a:rPr>
                        <a:t> Académico y Calidad Educativa</a:t>
                      </a:r>
                      <a:endParaRPr lang="es-ES" sz="900" b="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MX" sz="900" dirty="0" smtClean="0">
                          <a:solidFill>
                            <a:srgbClr val="000000"/>
                          </a:solidFill>
                          <a:latin typeface="+mn-lt"/>
                          <a:ea typeface="Calibri"/>
                          <a:cs typeface="Times New Roman"/>
                        </a:rPr>
                        <a:t>$   </a:t>
                      </a:r>
                      <a:r>
                        <a:rPr lang="es-MX" sz="900" dirty="0">
                          <a:solidFill>
                            <a:srgbClr val="000000"/>
                          </a:solidFill>
                          <a:latin typeface="+mn-lt"/>
                          <a:ea typeface="Calibri"/>
                          <a:cs typeface="Times New Roman"/>
                        </a:rPr>
                        <a:t>65,238.11</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5900">
                <a:tc>
                  <a:txBody>
                    <a:bodyPr/>
                    <a:lstStyle/>
                    <a:p>
                      <a:pPr algn="l">
                        <a:lnSpc>
                          <a:spcPct val="115000"/>
                        </a:lnSpc>
                        <a:spcAft>
                          <a:spcPts val="0"/>
                        </a:spcAft>
                      </a:pPr>
                      <a:r>
                        <a:rPr lang="es-MX" sz="900" b="0" dirty="0" smtClean="0">
                          <a:solidFill>
                            <a:srgbClr val="000000"/>
                          </a:solidFill>
                          <a:latin typeface="+mn-lt"/>
                          <a:ea typeface="Calibri"/>
                          <a:cs typeface="Times New Roman"/>
                        </a:rPr>
                        <a:t>Dirección de Planeación y Evaluación</a:t>
                      </a:r>
                      <a:endParaRPr lang="es-ES" sz="900" b="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900" dirty="0" smtClean="0">
                          <a:solidFill>
                            <a:srgbClr val="000000"/>
                          </a:solidFill>
                          <a:latin typeface="+mn-lt"/>
                          <a:ea typeface="Calibri"/>
                          <a:cs typeface="Times New Roman"/>
                        </a:rPr>
                        <a:t>$   </a:t>
                      </a:r>
                      <a:r>
                        <a:rPr lang="es-MX" sz="900" dirty="0">
                          <a:solidFill>
                            <a:srgbClr val="000000"/>
                          </a:solidFill>
                          <a:latin typeface="+mn-lt"/>
                          <a:ea typeface="Calibri"/>
                          <a:cs typeface="Times New Roman"/>
                        </a:rPr>
                        <a:t>34,360.00</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5900">
                <a:tc>
                  <a:txBody>
                    <a:bodyPr/>
                    <a:lstStyle/>
                    <a:p>
                      <a:pPr algn="l">
                        <a:lnSpc>
                          <a:spcPct val="115000"/>
                        </a:lnSpc>
                        <a:spcAft>
                          <a:spcPts val="0"/>
                        </a:spcAft>
                      </a:pPr>
                      <a:r>
                        <a:rPr lang="es-MX" sz="900" b="0" dirty="0" smtClean="0">
                          <a:solidFill>
                            <a:srgbClr val="000000"/>
                          </a:solidFill>
                          <a:latin typeface="+mn-lt"/>
                          <a:ea typeface="Calibri"/>
                          <a:cs typeface="Times New Roman"/>
                        </a:rPr>
                        <a:t>Dirección de Administración y Finanzas</a:t>
                      </a:r>
                      <a:endParaRPr lang="es-ES" sz="900" b="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MX" sz="900" dirty="0" smtClean="0">
                          <a:solidFill>
                            <a:srgbClr val="000000"/>
                          </a:solidFill>
                          <a:latin typeface="+mn-lt"/>
                          <a:ea typeface="Calibri"/>
                          <a:cs typeface="Times New Roman"/>
                        </a:rPr>
                        <a:t>$   </a:t>
                      </a:r>
                      <a:r>
                        <a:rPr lang="es-MX" sz="900" dirty="0">
                          <a:solidFill>
                            <a:srgbClr val="000000"/>
                          </a:solidFill>
                          <a:latin typeface="+mn-lt"/>
                          <a:ea typeface="Calibri"/>
                          <a:cs typeface="Times New Roman"/>
                        </a:rPr>
                        <a:t>15,428.00</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5900">
                <a:tc>
                  <a:txBody>
                    <a:bodyPr/>
                    <a:lstStyle/>
                    <a:p>
                      <a:pPr algn="l">
                        <a:lnSpc>
                          <a:spcPct val="115000"/>
                        </a:lnSpc>
                        <a:spcAft>
                          <a:spcPts val="0"/>
                        </a:spcAft>
                      </a:pPr>
                      <a:r>
                        <a:rPr lang="es-MX" sz="900" b="0" dirty="0">
                          <a:solidFill>
                            <a:srgbClr val="000000"/>
                          </a:solidFill>
                          <a:latin typeface="+mn-lt"/>
                          <a:ea typeface="Calibri"/>
                          <a:cs typeface="Times New Roman"/>
                        </a:rPr>
                        <a:t>                  TOTAL </a:t>
                      </a:r>
                      <a:endParaRPr lang="es-ES" sz="900" b="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MX" sz="900" b="1" dirty="0" smtClean="0">
                          <a:solidFill>
                            <a:srgbClr val="000000"/>
                          </a:solidFill>
                          <a:latin typeface="+mn-lt"/>
                          <a:ea typeface="Calibri"/>
                          <a:cs typeface="Times New Roman"/>
                        </a:rPr>
                        <a:t>$ </a:t>
                      </a:r>
                      <a:r>
                        <a:rPr lang="es-MX" sz="900" b="1" dirty="0">
                          <a:solidFill>
                            <a:srgbClr val="000000"/>
                          </a:solidFill>
                          <a:latin typeface="+mn-lt"/>
                          <a:ea typeface="Calibri"/>
                          <a:cs typeface="Times New Roman"/>
                        </a:rPr>
                        <a:t>115,026.11</a:t>
                      </a:r>
                      <a:endParaRPr lang="es-ES" sz="900" dirty="0">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6 CuadroTexto"/>
          <p:cNvSpPr txBox="1"/>
          <p:nvPr/>
        </p:nvSpPr>
        <p:spPr>
          <a:xfrm>
            <a:off x="1837900" y="4891785"/>
            <a:ext cx="6086923" cy="323165"/>
          </a:xfrm>
          <a:prstGeom prst="rect">
            <a:avLst/>
          </a:prstGeom>
          <a:noFill/>
        </p:spPr>
        <p:txBody>
          <a:bodyPr wrap="none" rtlCol="0">
            <a:spAutoFit/>
          </a:bodyPr>
          <a:lstStyle/>
          <a:p>
            <a:r>
              <a:rPr lang="es-ES" sz="1500" dirty="0" smtClean="0"/>
              <a:t>En el periodo enero - abril 2010 se capacitó a un total de 6 administrativos.</a:t>
            </a:r>
            <a:endParaRPr lang="es-ES" sz="15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4886325" y="171450"/>
            <a:ext cx="4143375" cy="569913"/>
          </a:xfrm>
          <a:prstGeom prst="rect">
            <a:avLst/>
          </a:prstGeom>
          <a:noFill/>
          <a:ln w="9525">
            <a:noFill/>
            <a:miter lim="800000"/>
            <a:headEnd/>
            <a:tailEnd/>
          </a:ln>
        </p:spPr>
        <p:txBody>
          <a:bodyPr>
            <a:spAutoFit/>
          </a:bodyPr>
          <a:lstStyle/>
          <a:p>
            <a:pPr algn="r"/>
            <a:r>
              <a:rPr lang="es-MX" sz="2000" b="1" dirty="0">
                <a:solidFill>
                  <a:srgbClr val="800000"/>
                </a:solidFill>
              </a:rPr>
              <a:t>Acervo Bibliográfico</a:t>
            </a:r>
          </a:p>
          <a:p>
            <a:pPr marL="0" lvl="1" algn="r"/>
            <a:r>
              <a:rPr lang="es-MX" sz="1100" b="1" dirty="0"/>
              <a:t>Se vincula con el proyecto </a:t>
            </a:r>
            <a:r>
              <a:rPr lang="es-MX" sz="1100" b="1" dirty="0">
                <a:solidFill>
                  <a:srgbClr val="800000"/>
                </a:solidFill>
              </a:rPr>
              <a:t>materiales didácticos </a:t>
            </a:r>
            <a:r>
              <a:rPr lang="es-MX" sz="1100" b="1" dirty="0"/>
              <a:t>del poa</a:t>
            </a:r>
            <a:endParaRPr lang="es-MX" sz="2000" b="1" dirty="0">
              <a:solidFill>
                <a:srgbClr val="800000"/>
              </a:solidFill>
            </a:endParaRPr>
          </a:p>
        </p:txBody>
      </p:sp>
      <p:sp>
        <p:nvSpPr>
          <p:cNvPr id="33795" name="8 Rectángulo"/>
          <p:cNvSpPr>
            <a:spLocks noChangeArrowheads="1"/>
          </p:cNvSpPr>
          <p:nvPr/>
        </p:nvSpPr>
        <p:spPr bwMode="auto">
          <a:xfrm>
            <a:off x="2028825" y="980728"/>
            <a:ext cx="6786563" cy="1016000"/>
          </a:xfrm>
          <a:prstGeom prst="rect">
            <a:avLst/>
          </a:prstGeom>
          <a:noFill/>
          <a:ln w="9525">
            <a:noFill/>
            <a:miter lim="800000"/>
            <a:headEnd/>
            <a:tailEnd/>
          </a:ln>
        </p:spPr>
        <p:txBody>
          <a:bodyPr>
            <a:spAutoFit/>
          </a:bodyPr>
          <a:lstStyle/>
          <a:p>
            <a:pPr algn="just"/>
            <a:r>
              <a:rPr lang="es-MX" sz="1500" b="0" dirty="0"/>
              <a:t>La biblioteca universitaria cuenta con modernas instalaciones, que permiten dar un mejor servicio a los estudiantes a través de la estantería abierta, computadoras para consulta, áreas de estudio individual y grupal. El total de volúmenes en nuestro acervo es 17,701.</a:t>
            </a:r>
            <a:endParaRPr lang="es-ES" sz="1500" b="0" dirty="0">
              <a:solidFill>
                <a:srgbClr val="FF0000"/>
              </a:solidFill>
            </a:endParaRPr>
          </a:p>
        </p:txBody>
      </p:sp>
      <p:graphicFrame>
        <p:nvGraphicFramePr>
          <p:cNvPr id="10" name="9 Tabla"/>
          <p:cNvGraphicFramePr>
            <a:graphicFrameLocks noGrp="1"/>
          </p:cNvGraphicFramePr>
          <p:nvPr/>
        </p:nvGraphicFramePr>
        <p:xfrm>
          <a:off x="2855924" y="4572008"/>
          <a:ext cx="5145100" cy="432000"/>
        </p:xfrm>
        <a:graphic>
          <a:graphicData uri="http://schemas.openxmlformats.org/drawingml/2006/table">
            <a:tbl>
              <a:tblPr/>
              <a:tblGrid>
                <a:gridCol w="1285884"/>
                <a:gridCol w="1400178"/>
                <a:gridCol w="1362075"/>
                <a:gridCol w="1096963"/>
              </a:tblGrid>
              <a:tr h="216000">
                <a:tc>
                  <a:txBody>
                    <a:bodyPr/>
                    <a:lstStyle/>
                    <a:p>
                      <a:pPr algn="ctr">
                        <a:spcAft>
                          <a:spcPts val="0"/>
                        </a:spcAft>
                      </a:pPr>
                      <a:r>
                        <a:rPr lang="es-ES" sz="1100" b="1" dirty="0">
                          <a:solidFill>
                            <a:srgbClr val="000000"/>
                          </a:solidFill>
                          <a:latin typeface="+mn-lt"/>
                          <a:ea typeface="Times New Roman"/>
                          <a:cs typeface="Arial" pitchFamily="34" charset="0"/>
                        </a:rPr>
                        <a:t>Periodo</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ES" sz="1100" b="1" dirty="0">
                          <a:solidFill>
                            <a:srgbClr val="000000"/>
                          </a:solidFill>
                          <a:latin typeface="+mn-lt"/>
                          <a:ea typeface="Times New Roman"/>
                          <a:cs typeface="Arial" pitchFamily="34" charset="0"/>
                        </a:rPr>
                        <a:t>Usuarios Internos</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ES" sz="1100" b="1" dirty="0">
                          <a:solidFill>
                            <a:srgbClr val="000000"/>
                          </a:solidFill>
                          <a:latin typeface="+mn-lt"/>
                          <a:ea typeface="Times New Roman"/>
                          <a:cs typeface="Arial" pitchFamily="34" charset="0"/>
                        </a:rPr>
                        <a:t>Usuarios Externos</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ES" sz="1100" b="1" dirty="0">
                          <a:solidFill>
                            <a:srgbClr val="000000"/>
                          </a:solidFill>
                          <a:latin typeface="+mn-lt"/>
                          <a:ea typeface="Times New Roman"/>
                          <a:cs typeface="Arial" pitchFamily="34" charset="0"/>
                        </a:rPr>
                        <a:t>Total </a:t>
                      </a:r>
                      <a:r>
                        <a:rPr lang="es-ES" sz="1100" b="1" dirty="0" smtClean="0">
                          <a:solidFill>
                            <a:srgbClr val="000000"/>
                          </a:solidFill>
                          <a:latin typeface="+mn-lt"/>
                          <a:ea typeface="Times New Roman"/>
                          <a:cs typeface="Arial" pitchFamily="34" charset="0"/>
                        </a:rPr>
                        <a:t>usuarios</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16000">
                <a:tc>
                  <a:txBody>
                    <a:bodyPr/>
                    <a:lstStyle/>
                    <a:p>
                      <a:pPr>
                        <a:spcAft>
                          <a:spcPts val="0"/>
                        </a:spcAft>
                      </a:pPr>
                      <a:r>
                        <a:rPr lang="es-ES" sz="1100" dirty="0" smtClean="0">
                          <a:solidFill>
                            <a:srgbClr val="000000"/>
                          </a:solidFill>
                          <a:latin typeface="+mn-lt"/>
                          <a:ea typeface="Times New Roman"/>
                          <a:cs typeface="Arial" pitchFamily="34" charset="0"/>
                        </a:rPr>
                        <a:t>Enero – Abril 2010</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100" dirty="0" smtClean="0">
                          <a:latin typeface="+mn-lt"/>
                          <a:ea typeface="Times New Roman"/>
                          <a:cs typeface="Arial" pitchFamily="34" charset="0"/>
                        </a:rPr>
                        <a:t>3005</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100" dirty="0" smtClean="0">
                          <a:solidFill>
                            <a:srgbClr val="000000"/>
                          </a:solidFill>
                          <a:latin typeface="+mn-lt"/>
                          <a:ea typeface="Times New Roman"/>
                          <a:cs typeface="Arial" pitchFamily="34" charset="0"/>
                        </a:rPr>
                        <a:t>45</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100" dirty="0" smtClean="0">
                          <a:solidFill>
                            <a:srgbClr val="000000"/>
                          </a:solidFill>
                          <a:latin typeface="+mn-lt"/>
                          <a:ea typeface="Times New Roman"/>
                          <a:cs typeface="Arial" pitchFamily="34" charset="0"/>
                        </a:rPr>
                        <a:t>3050</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r>
            </a:tbl>
          </a:graphicData>
        </a:graphic>
      </p:graphicFrame>
      <p:graphicFrame>
        <p:nvGraphicFramePr>
          <p:cNvPr id="11" name="10 Tabla"/>
          <p:cNvGraphicFramePr>
            <a:graphicFrameLocks noGrp="1"/>
          </p:cNvGraphicFramePr>
          <p:nvPr/>
        </p:nvGraphicFramePr>
        <p:xfrm>
          <a:off x="4143372" y="2636838"/>
          <a:ext cx="2571768" cy="864000"/>
        </p:xfrm>
        <a:graphic>
          <a:graphicData uri="http://schemas.openxmlformats.org/drawingml/2006/table">
            <a:tbl>
              <a:tblPr/>
              <a:tblGrid>
                <a:gridCol w="1773238"/>
                <a:gridCol w="798530"/>
              </a:tblGrid>
              <a:tr h="216000">
                <a:tc gridSpan="2">
                  <a:txBody>
                    <a:bodyPr/>
                    <a:lstStyle/>
                    <a:p>
                      <a:pPr algn="ctr">
                        <a:spcAft>
                          <a:spcPts val="0"/>
                        </a:spcAft>
                      </a:pPr>
                      <a:r>
                        <a:rPr lang="es-ES" sz="1100" b="1" dirty="0" smtClean="0">
                          <a:solidFill>
                            <a:srgbClr val="000000"/>
                          </a:solidFill>
                          <a:latin typeface="+mn-lt"/>
                          <a:ea typeface="Times New Roman"/>
                          <a:cs typeface="Arial" pitchFamily="34" charset="0"/>
                        </a:rPr>
                        <a:t>INEGI</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spcAft>
                          <a:spcPts val="0"/>
                        </a:spcAft>
                      </a:pPr>
                      <a:endParaRPr lang="es-ES" sz="10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16000">
                <a:tc>
                  <a:txBody>
                    <a:bodyPr/>
                    <a:lstStyle/>
                    <a:p>
                      <a:pPr>
                        <a:spcAft>
                          <a:spcPts val="0"/>
                        </a:spcAft>
                      </a:pPr>
                      <a:r>
                        <a:rPr lang="es-ES" sz="1100" dirty="0" smtClean="0">
                          <a:latin typeface="+mn-lt"/>
                          <a:ea typeface="Times New Roman"/>
                          <a:cs typeface="Arial" pitchFamily="34" charset="0"/>
                        </a:rPr>
                        <a:t>Volúmenes entregados</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smtClean="0">
                          <a:latin typeface="+mn-lt"/>
                          <a:ea typeface="Times New Roman"/>
                          <a:cs typeface="Arial" pitchFamily="34" charset="0"/>
                        </a:rPr>
                        <a:t>2</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pPr>
                        <a:spcAft>
                          <a:spcPts val="0"/>
                        </a:spcAft>
                      </a:pPr>
                      <a:r>
                        <a:rPr lang="es-ES" sz="1100" dirty="0" smtClean="0">
                          <a:latin typeface="+mn-lt"/>
                          <a:ea typeface="Times New Roman"/>
                          <a:cs typeface="Arial" pitchFamily="34" charset="0"/>
                        </a:rPr>
                        <a:t>Consultas a la información</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smtClean="0">
                          <a:latin typeface="+mn-lt"/>
                          <a:ea typeface="Times New Roman"/>
                          <a:cs typeface="Arial" pitchFamily="34" charset="0"/>
                        </a:rPr>
                        <a:t> 56</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000">
                <a:tc>
                  <a:txBody>
                    <a:bodyPr/>
                    <a:lstStyle/>
                    <a:p>
                      <a:pPr>
                        <a:spcAft>
                          <a:spcPts val="0"/>
                        </a:spcAft>
                      </a:pPr>
                      <a:r>
                        <a:rPr lang="es-ES" sz="1100" dirty="0" smtClean="0">
                          <a:latin typeface="+mn-lt"/>
                          <a:ea typeface="Times New Roman"/>
                          <a:cs typeface="Arial" pitchFamily="34" charset="0"/>
                        </a:rPr>
                        <a:t>Eventos realizados</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smtClean="0">
                          <a:latin typeface="+mn-lt"/>
                          <a:ea typeface="Times New Roman"/>
                          <a:cs typeface="Arial" pitchFamily="34" charset="0"/>
                        </a:rPr>
                        <a:t>1</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6 Tabla"/>
          <p:cNvGraphicFramePr>
            <a:graphicFrameLocks noGrp="1"/>
          </p:cNvGraphicFramePr>
          <p:nvPr/>
        </p:nvGraphicFramePr>
        <p:xfrm>
          <a:off x="4148131" y="3854256"/>
          <a:ext cx="2571768" cy="432000"/>
        </p:xfrm>
        <a:graphic>
          <a:graphicData uri="http://schemas.openxmlformats.org/drawingml/2006/table">
            <a:tbl>
              <a:tblPr/>
              <a:tblGrid>
                <a:gridCol w="1773238"/>
                <a:gridCol w="798530"/>
              </a:tblGrid>
              <a:tr h="216000">
                <a:tc gridSpan="2">
                  <a:txBody>
                    <a:bodyPr/>
                    <a:lstStyle/>
                    <a:p>
                      <a:pPr algn="ctr">
                        <a:spcAft>
                          <a:spcPts val="0"/>
                        </a:spcAft>
                      </a:pPr>
                      <a:r>
                        <a:rPr lang="es-ES" sz="1100" b="1" dirty="0" smtClean="0">
                          <a:solidFill>
                            <a:srgbClr val="000000"/>
                          </a:solidFill>
                          <a:latin typeface="+mn-lt"/>
                          <a:ea typeface="Times New Roman"/>
                          <a:cs typeface="Arial" pitchFamily="34" charset="0"/>
                        </a:rPr>
                        <a:t>SEMARNAP</a:t>
                      </a:r>
                      <a:endParaRPr lang="es-ES" sz="1100" b="1"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lgn="ctr">
                        <a:spcAft>
                          <a:spcPts val="0"/>
                        </a:spcAft>
                      </a:pPr>
                      <a:endParaRPr lang="es-ES" sz="10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16000">
                <a:tc>
                  <a:txBody>
                    <a:bodyPr/>
                    <a:lstStyle/>
                    <a:p>
                      <a:pPr>
                        <a:spcAft>
                          <a:spcPts val="0"/>
                        </a:spcAft>
                      </a:pPr>
                      <a:r>
                        <a:rPr lang="es-ES" sz="1100" dirty="0" smtClean="0">
                          <a:latin typeface="+mn-lt"/>
                          <a:ea typeface="Times New Roman"/>
                          <a:cs typeface="Arial" pitchFamily="34" charset="0"/>
                        </a:rPr>
                        <a:t>Número</a:t>
                      </a:r>
                      <a:r>
                        <a:rPr lang="es-ES" sz="1100" baseline="0" dirty="0" smtClean="0">
                          <a:latin typeface="+mn-lt"/>
                          <a:ea typeface="Times New Roman"/>
                          <a:cs typeface="Arial" pitchFamily="34" charset="0"/>
                        </a:rPr>
                        <a:t> de ejemplares</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smtClean="0">
                          <a:latin typeface="+mn-lt"/>
                          <a:ea typeface="Times New Roman"/>
                          <a:cs typeface="Arial" pitchFamily="34" charset="0"/>
                        </a:rPr>
                        <a:t>53</a:t>
                      </a:r>
                      <a:endParaRPr lang="es-ES" sz="1100" dirty="0">
                        <a:latin typeface="+mn-lt"/>
                        <a:ea typeface="Times New Roman"/>
                        <a:cs typeface="Arial"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2" name="Text Box 7"/>
          <p:cNvSpPr txBox="1">
            <a:spLocks noChangeArrowheads="1"/>
          </p:cNvSpPr>
          <p:nvPr/>
        </p:nvSpPr>
        <p:spPr bwMode="auto">
          <a:xfrm>
            <a:off x="1681163" y="142875"/>
            <a:ext cx="7358062" cy="569913"/>
          </a:xfrm>
          <a:prstGeom prst="rect">
            <a:avLst/>
          </a:prstGeom>
          <a:noFill/>
          <a:ln w="9525">
            <a:noFill/>
            <a:miter lim="800000"/>
            <a:headEnd/>
            <a:tailEnd/>
          </a:ln>
        </p:spPr>
        <p:txBody>
          <a:bodyPr>
            <a:spAutoFit/>
          </a:bodyPr>
          <a:lstStyle/>
          <a:p>
            <a:pPr algn="r"/>
            <a:r>
              <a:rPr lang="es-MX" sz="2000" b="1" dirty="0">
                <a:solidFill>
                  <a:srgbClr val="800000"/>
                </a:solidFill>
              </a:rPr>
              <a:t>III. Fortalecimiento en Infraestructura y equipamiento</a:t>
            </a:r>
          </a:p>
          <a:p>
            <a:pPr marL="0" lvl="1" algn="r"/>
            <a:r>
              <a:rPr lang="es-MX" sz="1100" b="1" dirty="0"/>
              <a:t>Se vincula con el proyecto </a:t>
            </a:r>
            <a:r>
              <a:rPr lang="es-MX" sz="1100" b="1" dirty="0">
                <a:solidFill>
                  <a:srgbClr val="800000"/>
                </a:solidFill>
              </a:rPr>
              <a:t>equipamiento </a:t>
            </a:r>
            <a:r>
              <a:rPr lang="es-MX" sz="1100" b="1" dirty="0"/>
              <a:t>del poa</a:t>
            </a:r>
            <a:endParaRPr lang="es-MX" sz="2000" b="1" dirty="0">
              <a:solidFill>
                <a:srgbClr val="800000"/>
              </a:solidFill>
            </a:endParaRPr>
          </a:p>
        </p:txBody>
      </p:sp>
      <p:sp>
        <p:nvSpPr>
          <p:cNvPr id="36894" name="5 CuadroTexto"/>
          <p:cNvSpPr txBox="1">
            <a:spLocks noChangeArrowheads="1"/>
          </p:cNvSpPr>
          <p:nvPr/>
        </p:nvSpPr>
        <p:spPr bwMode="auto">
          <a:xfrm>
            <a:off x="3428992" y="2643182"/>
            <a:ext cx="4019049" cy="323165"/>
          </a:xfrm>
          <a:prstGeom prst="rect">
            <a:avLst/>
          </a:prstGeom>
          <a:noFill/>
          <a:ln w="9525">
            <a:noFill/>
            <a:miter lim="800000"/>
            <a:headEnd/>
            <a:tailEnd/>
          </a:ln>
        </p:spPr>
        <p:txBody>
          <a:bodyPr wrap="none">
            <a:spAutoFit/>
          </a:bodyPr>
          <a:lstStyle/>
          <a:p>
            <a:r>
              <a:rPr lang="es-ES" sz="1500" b="1" dirty="0"/>
              <a:t>Porcentaje de requisición de compra solventada</a:t>
            </a:r>
          </a:p>
        </p:txBody>
      </p:sp>
      <p:graphicFrame>
        <p:nvGraphicFramePr>
          <p:cNvPr id="7" name="6 Tabla"/>
          <p:cNvGraphicFramePr>
            <a:graphicFrameLocks noGrp="1"/>
          </p:cNvGraphicFramePr>
          <p:nvPr/>
        </p:nvGraphicFramePr>
        <p:xfrm>
          <a:off x="2428876" y="1285860"/>
          <a:ext cx="6000776" cy="1104138"/>
        </p:xfrm>
        <a:graphic>
          <a:graphicData uri="http://schemas.openxmlformats.org/drawingml/2006/table">
            <a:tbl>
              <a:tblPr/>
              <a:tblGrid>
                <a:gridCol w="1714512"/>
                <a:gridCol w="653594"/>
                <a:gridCol w="989464"/>
                <a:gridCol w="1576399"/>
                <a:gridCol w="1066807"/>
              </a:tblGrid>
              <a:tr h="252000">
                <a:tc>
                  <a:txBody>
                    <a:bodyPr/>
                    <a:lstStyle/>
                    <a:p>
                      <a:pPr algn="ctr">
                        <a:lnSpc>
                          <a:spcPct val="115000"/>
                        </a:lnSpc>
                        <a:spcAft>
                          <a:spcPts val="0"/>
                        </a:spcAft>
                      </a:pPr>
                      <a:r>
                        <a:rPr lang="es-ES" sz="1050" b="1" dirty="0">
                          <a:solidFill>
                            <a:srgbClr val="000000"/>
                          </a:solidFill>
                          <a:latin typeface="+mn-lt"/>
                          <a:ea typeface="Times New Roman"/>
                          <a:cs typeface="Times New Roman"/>
                        </a:rPr>
                        <a:t>Descripción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Cantidad</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Ejercido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Proyecto</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ES" sz="1050" b="1" dirty="0">
                          <a:solidFill>
                            <a:srgbClr val="000000"/>
                          </a:solidFill>
                          <a:latin typeface="+mn-lt"/>
                          <a:ea typeface="Times New Roman"/>
                          <a:cs typeface="Times New Roman"/>
                        </a:rPr>
                        <a:t>Modalidad de adquisición</a:t>
                      </a:r>
                      <a:endParaRPr lang="es-MX" sz="1050" dirty="0">
                        <a:latin typeface="+mn-lt"/>
                        <a:ea typeface="Calibri"/>
                        <a:cs typeface="Times New Roman"/>
                      </a:endParaRPr>
                    </a:p>
                  </a:txBody>
                  <a:tcPr marL="41047" marR="410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52000">
                <a:tc>
                  <a:txBody>
                    <a:bodyPr/>
                    <a:lstStyle/>
                    <a:p>
                      <a:pPr algn="just">
                        <a:lnSpc>
                          <a:spcPct val="115000"/>
                        </a:lnSpc>
                        <a:spcAft>
                          <a:spcPts val="0"/>
                        </a:spcAft>
                      </a:pPr>
                      <a:r>
                        <a:rPr lang="es-ES_tradnl" sz="1050" dirty="0" smtClean="0">
                          <a:latin typeface="+mn-lt"/>
                          <a:ea typeface="Calibri"/>
                          <a:cs typeface="Times New Roman"/>
                        </a:rPr>
                        <a:t>Servidor para red-</a:t>
                      </a:r>
                      <a:r>
                        <a:rPr lang="es-ES_tradnl" sz="1050" dirty="0" err="1" smtClean="0">
                          <a:latin typeface="+mn-lt"/>
                          <a:ea typeface="Calibri"/>
                          <a:cs typeface="Times New Roman"/>
                        </a:rPr>
                        <a:t>Processor</a:t>
                      </a:r>
                      <a:r>
                        <a:rPr lang="es-ES_tradnl" sz="1050" baseline="0" dirty="0" smtClean="0">
                          <a:latin typeface="+mn-lt"/>
                          <a:ea typeface="Calibri"/>
                          <a:cs typeface="Times New Roman"/>
                        </a:rPr>
                        <a:t> Intel </a:t>
                      </a:r>
                      <a:r>
                        <a:rPr lang="es-ES_tradnl" sz="1050" baseline="0" dirty="0" err="1" smtClean="0">
                          <a:latin typeface="+mn-lt"/>
                          <a:ea typeface="Calibri"/>
                          <a:cs typeface="Times New Roman"/>
                        </a:rPr>
                        <a:t>Xeon</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1</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$ 23,244.08</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PIFI 2008</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Compra</a:t>
                      </a:r>
                      <a:r>
                        <a:rPr lang="es-ES_tradnl" sz="1050" baseline="0" dirty="0" smtClean="0">
                          <a:latin typeface="+mn-lt"/>
                          <a:ea typeface="Calibri"/>
                          <a:cs typeface="Times New Roman"/>
                        </a:rPr>
                        <a:t> directa</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52000">
                <a:tc>
                  <a:txBody>
                    <a:bodyPr/>
                    <a:lstStyle/>
                    <a:p>
                      <a:pPr algn="just">
                        <a:lnSpc>
                          <a:spcPct val="115000"/>
                        </a:lnSpc>
                        <a:spcAft>
                          <a:spcPts val="0"/>
                        </a:spcAft>
                      </a:pPr>
                      <a:r>
                        <a:rPr lang="es-ES_tradnl" sz="1050" dirty="0" smtClean="0">
                          <a:latin typeface="+mn-lt"/>
                          <a:ea typeface="Calibri"/>
                          <a:cs typeface="Times New Roman"/>
                        </a:rPr>
                        <a:t>Material para las prácticas del</a:t>
                      </a:r>
                      <a:r>
                        <a:rPr lang="es-ES_tradnl" sz="1050" baseline="0" dirty="0" smtClean="0">
                          <a:latin typeface="+mn-lt"/>
                          <a:ea typeface="Calibri"/>
                          <a:cs typeface="Times New Roman"/>
                        </a:rPr>
                        <a:t> P.E. Mecánica</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Lote</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$ 25,680.65</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Investigación</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S_tradnl" sz="1050" dirty="0" smtClean="0">
                          <a:latin typeface="+mn-lt"/>
                          <a:ea typeface="Calibri"/>
                          <a:cs typeface="Times New Roman"/>
                        </a:rPr>
                        <a:t>Compra directa</a:t>
                      </a:r>
                      <a:endParaRPr lang="es-MX" sz="1050" dirty="0">
                        <a:latin typeface="+mn-lt"/>
                        <a:ea typeface="Calibri"/>
                        <a:cs typeface="Times New Roman"/>
                      </a:endParaRPr>
                    </a:p>
                  </a:txBody>
                  <a:tcPr marL="32515" marR="325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pSp>
        <p:nvGrpSpPr>
          <p:cNvPr id="11" name="10 Grupo"/>
          <p:cNvGrpSpPr/>
          <p:nvPr/>
        </p:nvGrpSpPr>
        <p:grpSpPr>
          <a:xfrm>
            <a:off x="4860032" y="3068960"/>
            <a:ext cx="3958916" cy="3577620"/>
            <a:chOff x="3428992" y="3071381"/>
            <a:chExt cx="3958916" cy="3577620"/>
          </a:xfrm>
        </p:grpSpPr>
        <p:pic>
          <p:nvPicPr>
            <p:cNvPr id="76804" name="Picture 4" descr="http://10.100.96.4/Sistema%20de%20Calidad/indicadores_procesos/png/adquisicion%20recursos/%25Requisicion%20compra%20solventada.gif"/>
            <p:cNvPicPr>
              <a:picLocks noChangeAspect="1" noChangeArrowheads="1"/>
            </p:cNvPicPr>
            <p:nvPr/>
          </p:nvPicPr>
          <p:blipFill>
            <a:blip r:embed="rId3" cstate="print"/>
            <a:srcRect l="17763" t="3048" r="30572" b="3728"/>
            <a:stretch>
              <a:fillRect/>
            </a:stretch>
          </p:blipFill>
          <p:spPr bwMode="auto">
            <a:xfrm>
              <a:off x="3428992" y="3143247"/>
              <a:ext cx="3786214" cy="3505754"/>
            </a:xfrm>
            <a:prstGeom prst="rect">
              <a:avLst/>
            </a:prstGeom>
            <a:noFill/>
          </p:spPr>
        </p:pic>
        <p:sp>
          <p:nvSpPr>
            <p:cNvPr id="8" name="7 CuadroTexto"/>
            <p:cNvSpPr txBox="1"/>
            <p:nvPr/>
          </p:nvSpPr>
          <p:spPr>
            <a:xfrm>
              <a:off x="6634177" y="3071381"/>
              <a:ext cx="753731" cy="438582"/>
            </a:xfrm>
            <a:prstGeom prst="rect">
              <a:avLst/>
            </a:prstGeom>
            <a:solidFill>
              <a:schemeClr val="bg1"/>
            </a:solidFill>
          </p:spPr>
          <p:txBody>
            <a:bodyPr wrap="none" rtlCol="0">
              <a:spAutoFit/>
            </a:bodyPr>
            <a:lstStyle/>
            <a:p>
              <a:pPr algn="ctr"/>
              <a:r>
                <a:rPr lang="es-ES" sz="750" b="1" dirty="0" smtClean="0">
                  <a:latin typeface="Arial" pitchFamily="34" charset="0"/>
                  <a:cs typeface="Arial" pitchFamily="34" charset="0"/>
                </a:rPr>
                <a:t>Estándar</a:t>
              </a:r>
            </a:p>
            <a:p>
              <a:pPr algn="ctr"/>
              <a:r>
                <a:rPr lang="es-ES" sz="750" b="1" dirty="0" smtClean="0">
                  <a:latin typeface="Arial" pitchFamily="34" charset="0"/>
                  <a:cs typeface="Arial" pitchFamily="34" charset="0"/>
                </a:rPr>
                <a:t>institucional</a:t>
              </a:r>
            </a:p>
            <a:p>
              <a:pPr algn="ctr"/>
              <a:r>
                <a:rPr lang="es-ES" sz="750" b="1" dirty="0" smtClean="0">
                  <a:latin typeface="Arial" pitchFamily="34" charset="0"/>
                  <a:cs typeface="Arial" pitchFamily="34" charset="0"/>
                </a:rPr>
                <a:t>90%</a:t>
              </a:r>
              <a:endParaRPr lang="es-ES" sz="750" b="1" dirty="0">
                <a:latin typeface="Arial" pitchFamily="34" charset="0"/>
                <a:cs typeface="Arial" pitchFamily="34" charset="0"/>
              </a:endParaRPr>
            </a:p>
          </p:txBody>
        </p:sp>
      </p:grpSp>
      <p:sp>
        <p:nvSpPr>
          <p:cNvPr id="9" name="8 CuadroTexto"/>
          <p:cNvSpPr txBox="1"/>
          <p:nvPr/>
        </p:nvSpPr>
        <p:spPr>
          <a:xfrm>
            <a:off x="1907704" y="3356992"/>
            <a:ext cx="2736304" cy="3323987"/>
          </a:xfrm>
          <a:prstGeom prst="rect">
            <a:avLst/>
          </a:prstGeom>
          <a:noFill/>
        </p:spPr>
        <p:txBody>
          <a:bodyPr wrap="square" rtlCol="0">
            <a:spAutoFit/>
          </a:bodyPr>
          <a:lstStyle/>
          <a:p>
            <a:pPr algn="just"/>
            <a:r>
              <a:rPr lang="es-ES" sz="1400" dirty="0" smtClean="0"/>
              <a:t>El porcentaje alcanzado en el cuatrimestre enero-abril 2010 fue del 91%. Cabe hacer mención que,  por falta de disponibilidad financiera no fue posible solventar la totalidad de las requisiciones autorizadas como es el caso de: </a:t>
            </a:r>
            <a:r>
              <a:rPr lang="es-ES" sz="1400" dirty="0" smtClean="0">
                <a:solidFill>
                  <a:srgbClr val="C00000"/>
                </a:solidFill>
              </a:rPr>
              <a:t>material de red, papelería y servicios correctivos de mantenimiento a los equipos de aires acondicionados instalados en los laboratorios, se tienen 5 equipos que no funcionan, entre otros. </a:t>
            </a:r>
            <a:endParaRPr lang="es-MX" sz="1400" dirty="0" smtClean="0">
              <a:solidFill>
                <a:srgbClr val="C00000"/>
              </a:solidFill>
            </a:endParaRPr>
          </a:p>
          <a:p>
            <a:pPr algn="just"/>
            <a:endParaRPr lang="es-MX"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7"/>
          <p:cNvSpPr txBox="1">
            <a:spLocks noChangeArrowheads="1"/>
          </p:cNvSpPr>
          <p:nvPr/>
        </p:nvSpPr>
        <p:spPr bwMode="auto">
          <a:xfrm>
            <a:off x="1681163" y="142875"/>
            <a:ext cx="7358062" cy="569387"/>
          </a:xfrm>
          <a:prstGeom prst="rect">
            <a:avLst/>
          </a:prstGeom>
          <a:noFill/>
          <a:ln w="9525">
            <a:noFill/>
            <a:miter lim="800000"/>
            <a:headEnd/>
            <a:tailEnd/>
          </a:ln>
        </p:spPr>
        <p:txBody>
          <a:bodyPr>
            <a:spAutoFit/>
          </a:bodyPr>
          <a:lstStyle/>
          <a:p>
            <a:pPr algn="r"/>
            <a:r>
              <a:rPr lang="es-MX" sz="2000" b="1" dirty="0">
                <a:solidFill>
                  <a:srgbClr val="800000"/>
                </a:solidFill>
              </a:rPr>
              <a:t>III. Fortalecimiento en Infraestructura y equipamiento</a:t>
            </a:r>
          </a:p>
          <a:p>
            <a:pPr marL="0" lvl="1" algn="r"/>
            <a:r>
              <a:rPr lang="es-MX" sz="1100" b="1" dirty="0"/>
              <a:t>Se vincula con el proyecto </a:t>
            </a:r>
            <a:r>
              <a:rPr lang="es-MX" sz="1100" b="1" dirty="0">
                <a:solidFill>
                  <a:srgbClr val="800000"/>
                </a:solidFill>
              </a:rPr>
              <a:t>equipamiento </a:t>
            </a:r>
            <a:r>
              <a:rPr lang="es-MX" sz="1100" b="1" dirty="0"/>
              <a:t>del </a:t>
            </a:r>
            <a:r>
              <a:rPr lang="es-MX" sz="1100" b="1" dirty="0" smtClean="0"/>
              <a:t>poa</a:t>
            </a:r>
            <a:endParaRPr lang="es-MX" sz="2000" b="1" dirty="0">
              <a:solidFill>
                <a:srgbClr val="800000"/>
              </a:solidFill>
            </a:endParaRPr>
          </a:p>
        </p:txBody>
      </p:sp>
      <p:graphicFrame>
        <p:nvGraphicFramePr>
          <p:cNvPr id="4" name="3 Tabla"/>
          <p:cNvGraphicFramePr>
            <a:graphicFrameLocks noGrp="1"/>
          </p:cNvGraphicFramePr>
          <p:nvPr/>
        </p:nvGraphicFramePr>
        <p:xfrm>
          <a:off x="2239427" y="1219215"/>
          <a:ext cx="6375964" cy="4419600"/>
        </p:xfrm>
        <a:graphic>
          <a:graphicData uri="http://schemas.openxmlformats.org/drawingml/2006/table">
            <a:tbl>
              <a:tblPr/>
              <a:tblGrid>
                <a:gridCol w="1835580"/>
                <a:gridCol w="462393"/>
                <a:gridCol w="1964168"/>
                <a:gridCol w="1629205"/>
                <a:gridCol w="484618"/>
              </a:tblGrid>
              <a:tr h="105981">
                <a:tc>
                  <a:txBody>
                    <a:bodyPr/>
                    <a:lstStyle/>
                    <a:p>
                      <a:pPr algn="ctr">
                        <a:spcAft>
                          <a:spcPts val="0"/>
                        </a:spcAft>
                      </a:pPr>
                      <a:r>
                        <a:rPr lang="es-MX" sz="1000" b="1" kern="0" dirty="0">
                          <a:latin typeface="+mn-lt"/>
                          <a:ea typeface="Times New Roman"/>
                          <a:cs typeface="Arial"/>
                        </a:rPr>
                        <a:t>Edificio</a:t>
                      </a:r>
                      <a:endParaRPr lang="es-ES" sz="1000" b="1" kern="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a:latin typeface="+mn-lt"/>
                          <a:ea typeface="Times New Roman"/>
                          <a:cs typeface="Times New Roman"/>
                        </a:rPr>
                        <a:t>Aulas</a:t>
                      </a:r>
                      <a:endParaRPr lang="es-ES" sz="100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a:latin typeface="+mn-lt"/>
                          <a:ea typeface="Times New Roman"/>
                          <a:cs typeface="Times New Roman"/>
                        </a:rPr>
                        <a:t>Laboratorios</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a:latin typeface="+mn-lt"/>
                          <a:ea typeface="Times New Roman"/>
                          <a:cs typeface="Times New Roman"/>
                        </a:rPr>
                        <a:t>Talleres</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ES" sz="1000" b="1" dirty="0">
                          <a:latin typeface="+mn-lt"/>
                          <a:ea typeface="Times New Roman"/>
                          <a:cs typeface="Times New Roman"/>
                        </a:rPr>
                        <a:t>Anexos*</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741869">
                <a:tc>
                  <a:txBody>
                    <a:bodyPr/>
                    <a:lstStyle/>
                    <a:p>
                      <a:pPr>
                        <a:spcAft>
                          <a:spcPts val="0"/>
                        </a:spcAft>
                      </a:pPr>
                      <a:r>
                        <a:rPr lang="es-ES" sz="1000" dirty="0" smtClean="0">
                          <a:latin typeface="+mn-lt"/>
                          <a:ea typeface="Times New Roman"/>
                          <a:cs typeface="Times New Roman"/>
                        </a:rPr>
                        <a:t>“</a:t>
                      </a:r>
                      <a:r>
                        <a:rPr lang="es-ES" sz="1000" dirty="0">
                          <a:latin typeface="+mn-lt"/>
                          <a:ea typeface="Times New Roman"/>
                          <a:cs typeface="Times New Roman"/>
                        </a:rPr>
                        <a:t>d” Unidad de Docencia 2 niveles</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9</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spcAft>
                          <a:spcPts val="0"/>
                        </a:spcAft>
                      </a:pPr>
                      <a:r>
                        <a:rPr lang="es-ES" sz="1000" dirty="0" smtClean="0">
                          <a:latin typeface="+mn-lt"/>
                          <a:ea typeface="Times New Roman"/>
                          <a:cs typeface="Times New Roman"/>
                        </a:rPr>
                        <a:t>Linux </a:t>
                      </a:r>
                      <a:r>
                        <a:rPr lang="es-ES" sz="1000" dirty="0">
                          <a:latin typeface="+mn-lt"/>
                          <a:ea typeface="Times New Roman"/>
                          <a:cs typeface="Times New Roman"/>
                        </a:rPr>
                        <a:t>Open </a:t>
                      </a:r>
                      <a:r>
                        <a:rPr lang="es-ES" sz="1000" dirty="0" err="1" smtClean="0">
                          <a:latin typeface="+mn-lt"/>
                          <a:ea typeface="Times New Roman"/>
                          <a:cs typeface="Times New Roman"/>
                        </a:rPr>
                        <a:t>Source</a:t>
                      </a:r>
                      <a:r>
                        <a:rPr lang="es-ES" sz="1000" dirty="0" smtClean="0">
                          <a:latin typeface="+mn-lt"/>
                          <a:ea typeface="Times New Roman"/>
                          <a:cs typeface="Times New Roman"/>
                        </a:rPr>
                        <a:t> </a:t>
                      </a:r>
                      <a:endParaRPr lang="es-ES" sz="1000" dirty="0">
                        <a:latin typeface="+mn-lt"/>
                        <a:ea typeface="Times New Roman"/>
                        <a:cs typeface="Times New Roman"/>
                      </a:endParaRPr>
                    </a:p>
                    <a:p>
                      <a:pPr marL="298450" indent="-212725">
                        <a:spcAft>
                          <a:spcPts val="0"/>
                        </a:spcAft>
                      </a:pPr>
                      <a:r>
                        <a:rPr lang="es-ES" sz="1000" dirty="0">
                          <a:latin typeface="+mn-lt"/>
                          <a:ea typeface="Times New Roman"/>
                          <a:cs typeface="Times New Roman"/>
                        </a:rPr>
                        <a:t>Diseño </a:t>
                      </a:r>
                      <a:r>
                        <a:rPr lang="es-ES" sz="1000" dirty="0" smtClean="0">
                          <a:latin typeface="+mn-lt"/>
                          <a:ea typeface="Times New Roman"/>
                          <a:cs typeface="Times New Roman"/>
                        </a:rPr>
                        <a:t>Asistido </a:t>
                      </a:r>
                      <a:r>
                        <a:rPr lang="es-ES" sz="1000" dirty="0">
                          <a:latin typeface="+mn-lt"/>
                          <a:ea typeface="Times New Roman"/>
                          <a:cs typeface="Times New Roman"/>
                        </a:rPr>
                        <a:t>por </a:t>
                      </a:r>
                      <a:r>
                        <a:rPr lang="es-ES" sz="1000" dirty="0" smtClean="0">
                          <a:latin typeface="+mn-lt"/>
                          <a:ea typeface="Times New Roman"/>
                          <a:cs typeface="Times New Roman"/>
                        </a:rPr>
                        <a:t>Computadora </a:t>
                      </a:r>
                      <a:endParaRPr lang="es-ES" sz="1000" dirty="0">
                        <a:latin typeface="+mn-lt"/>
                        <a:ea typeface="Times New Roman"/>
                        <a:cs typeface="Times New Roman"/>
                      </a:endParaRPr>
                    </a:p>
                    <a:p>
                      <a:pPr marL="298450" indent="-212725">
                        <a:spcAft>
                          <a:spcPts val="0"/>
                        </a:spcAft>
                      </a:pPr>
                      <a:r>
                        <a:rPr lang="es-ES" sz="1000" dirty="0" smtClean="0">
                          <a:latin typeface="+mn-lt"/>
                          <a:ea typeface="Times New Roman"/>
                          <a:cs typeface="Times New Roman"/>
                        </a:rPr>
                        <a:t>Mantenimiento</a:t>
                      </a:r>
                      <a:endParaRPr lang="es-ES" sz="1000" dirty="0">
                        <a:latin typeface="+mn-lt"/>
                        <a:ea typeface="Times New Roman"/>
                        <a:cs typeface="Times New Roman"/>
                      </a:endParaRPr>
                    </a:p>
                    <a:p>
                      <a:pPr marL="298450" indent="-212725">
                        <a:spcAft>
                          <a:spcPts val="0"/>
                        </a:spcAft>
                      </a:pPr>
                      <a:r>
                        <a:rPr lang="es-ES" sz="1000" dirty="0">
                          <a:latin typeface="+mn-lt"/>
                          <a:ea typeface="Times New Roman"/>
                          <a:cs typeface="Times New Roman"/>
                        </a:rPr>
                        <a:t>Programación Visual  1</a:t>
                      </a:r>
                    </a:p>
                    <a:p>
                      <a:pPr marL="298450" indent="-212725">
                        <a:spcAft>
                          <a:spcPts val="0"/>
                        </a:spcAft>
                      </a:pPr>
                      <a:r>
                        <a:rPr lang="es-ES" sz="1000" dirty="0">
                          <a:latin typeface="+mn-lt"/>
                          <a:ea typeface="Times New Roman"/>
                          <a:cs typeface="Times New Roman"/>
                        </a:rPr>
                        <a:t>Programación Visual  2</a:t>
                      </a:r>
                    </a:p>
                    <a:p>
                      <a:pPr marL="298450" indent="-212725">
                        <a:spcAft>
                          <a:spcPts val="0"/>
                        </a:spcAft>
                      </a:pPr>
                      <a:r>
                        <a:rPr lang="es-ES" sz="1000" dirty="0">
                          <a:latin typeface="+mn-lt"/>
                          <a:ea typeface="Times New Roman"/>
                          <a:cs typeface="Times New Roman"/>
                        </a:rPr>
                        <a:t>Diseño y </a:t>
                      </a:r>
                      <a:r>
                        <a:rPr lang="es-ES" sz="1000" dirty="0" smtClean="0">
                          <a:latin typeface="+mn-lt"/>
                          <a:ea typeface="Times New Roman"/>
                          <a:cs typeface="Times New Roman"/>
                        </a:rPr>
                        <a:t>Desarrollo Web</a:t>
                      </a:r>
                      <a:endParaRPr lang="es-ES" sz="1000" dirty="0">
                        <a:latin typeface="+mn-lt"/>
                        <a:ea typeface="Times New Roman"/>
                        <a:cs typeface="Times New Roman"/>
                      </a:endParaRPr>
                    </a:p>
                    <a:p>
                      <a:pPr marL="298450" indent="-212725">
                        <a:spcAft>
                          <a:spcPts val="0"/>
                        </a:spcAft>
                      </a:pPr>
                      <a:r>
                        <a:rPr lang="es-ES" sz="1000" dirty="0">
                          <a:latin typeface="+mn-lt"/>
                          <a:ea typeface="Times New Roman"/>
                          <a:cs typeface="Times New Roman"/>
                        </a:rPr>
                        <a:t>Redes </a:t>
                      </a:r>
                      <a:r>
                        <a:rPr lang="es-ES" sz="1000" dirty="0" err="1" smtClean="0">
                          <a:latin typeface="+mn-lt"/>
                          <a:ea typeface="Times New Roman"/>
                          <a:cs typeface="Times New Roman"/>
                        </a:rPr>
                        <a:t>Wan</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39</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25">
                <a:tc>
                  <a:txBody>
                    <a:bodyPr/>
                    <a:lstStyle/>
                    <a:p>
                      <a:pPr>
                        <a:spcAft>
                          <a:spcPts val="0"/>
                        </a:spcAft>
                      </a:pPr>
                      <a:r>
                        <a:rPr lang="es-ES" sz="1000" dirty="0" smtClean="0">
                          <a:latin typeface="+mn-lt"/>
                          <a:ea typeface="Times New Roman"/>
                          <a:cs typeface="Times New Roman"/>
                        </a:rPr>
                        <a:t>“</a:t>
                      </a:r>
                      <a:r>
                        <a:rPr lang="es-ES" sz="1000" dirty="0">
                          <a:latin typeface="+mn-lt"/>
                          <a:ea typeface="Times New Roman"/>
                          <a:cs typeface="Times New Roman"/>
                        </a:rPr>
                        <a:t>g” Unidad de Docencia 2 niveles</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smtClean="0">
                          <a:latin typeface="+mn-lt"/>
                          <a:ea typeface="Times New Roman"/>
                          <a:cs typeface="Times New Roman"/>
                        </a:rPr>
                        <a:t>15</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Simulación Turística y Empresarial 1</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Simulación Turística y Empresarial 2</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Idiomas 1</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Idiomas 2 </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21</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25">
                <a:tc>
                  <a:txBody>
                    <a:bodyPr/>
                    <a:lstStyle/>
                    <a:p>
                      <a:pPr>
                        <a:spcAft>
                          <a:spcPts val="0"/>
                        </a:spcAft>
                      </a:pPr>
                      <a:endParaRPr lang="es-ES" sz="1000">
                        <a:latin typeface="+mn-lt"/>
                        <a:ea typeface="Times New Roman"/>
                        <a:cs typeface="Times New Roman"/>
                      </a:endParaRPr>
                    </a:p>
                    <a:p>
                      <a:pPr>
                        <a:spcAft>
                          <a:spcPts val="0"/>
                        </a:spcAft>
                      </a:pPr>
                      <a:r>
                        <a:rPr lang="es-ES" sz="1000">
                          <a:latin typeface="+mn-lt"/>
                          <a:ea typeface="Times New Roman"/>
                          <a:cs typeface="Times New Roman"/>
                        </a:rPr>
                        <a:t>“h” Unidad de Docencia 2 niveles </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18</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Informática Aplicada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Base de Datos 1</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Idiomas 3</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Idiomas 4</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26</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25">
                <a:tc>
                  <a:txBody>
                    <a:bodyPr/>
                    <a:lstStyle/>
                    <a:p>
                      <a:pPr>
                        <a:spcAft>
                          <a:spcPts val="0"/>
                        </a:spcAft>
                      </a:pPr>
                      <a:r>
                        <a:rPr lang="es-ES" sz="1000" dirty="0" smtClean="0">
                          <a:latin typeface="+mn-lt"/>
                          <a:ea typeface="Times New Roman"/>
                          <a:cs typeface="Times New Roman"/>
                        </a:rPr>
                        <a:t>“</a:t>
                      </a:r>
                      <a:r>
                        <a:rPr lang="es-ES" sz="1000" dirty="0">
                          <a:latin typeface="+mn-lt"/>
                          <a:ea typeface="Times New Roman"/>
                          <a:cs typeface="Times New Roman"/>
                        </a:rPr>
                        <a:t>e” Laboratorio pesado</a:t>
                      </a:r>
                    </a:p>
                    <a:p>
                      <a:pPr>
                        <a:spcAft>
                          <a:spcPts val="0"/>
                        </a:spcAft>
                      </a:pPr>
                      <a:r>
                        <a:rPr lang="es-ES" sz="1000" dirty="0">
                          <a:latin typeface="+mn-lt"/>
                          <a:ea typeface="Times New Roman"/>
                          <a:cs typeface="Times New Roman"/>
                        </a:rPr>
                        <a:t>Tecnología de Alimentos</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Química 1</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Química 2</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Microbiología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Instrumental</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carnes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lácteos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frutas y hortalizas </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11</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944">
                <a:tc>
                  <a:txBody>
                    <a:bodyPr/>
                    <a:lstStyle/>
                    <a:p>
                      <a:pPr>
                        <a:spcAft>
                          <a:spcPts val="0"/>
                        </a:spcAft>
                      </a:pPr>
                      <a:r>
                        <a:rPr lang="es-ES" sz="1000" dirty="0" smtClean="0">
                          <a:latin typeface="+mn-lt"/>
                          <a:ea typeface="Times New Roman"/>
                          <a:cs typeface="Times New Roman"/>
                        </a:rPr>
                        <a:t>“</a:t>
                      </a:r>
                      <a:r>
                        <a:rPr lang="es-ES" sz="1000" dirty="0">
                          <a:latin typeface="+mn-lt"/>
                          <a:ea typeface="Times New Roman"/>
                          <a:cs typeface="Times New Roman"/>
                        </a:rPr>
                        <a:t>F” Laboratorio pesado Mecánica</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Metrología </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automotriz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maquinados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a:t>
                      </a:r>
                      <a:r>
                        <a:rPr lang="es-ES" sz="1000" kern="1200" dirty="0" err="1" smtClean="0">
                          <a:solidFill>
                            <a:schemeClr val="tx1"/>
                          </a:solidFill>
                          <a:latin typeface="+mn-lt"/>
                          <a:ea typeface="Times New Roman"/>
                          <a:cs typeface="Times New Roman"/>
                        </a:rPr>
                        <a:t>paileria</a:t>
                      </a:r>
                      <a:r>
                        <a:rPr lang="es-ES" sz="1000" kern="1200" dirty="0" smtClean="0">
                          <a:solidFill>
                            <a:schemeClr val="tx1"/>
                          </a:solidFill>
                          <a:latin typeface="+mn-lt"/>
                          <a:ea typeface="Times New Roman"/>
                          <a:cs typeface="Times New Roman"/>
                        </a:rPr>
                        <a:t> y soldadura </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16</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963">
                <a:tc>
                  <a:txBody>
                    <a:bodyPr/>
                    <a:lstStyle/>
                    <a:p>
                      <a:pPr>
                        <a:spcAft>
                          <a:spcPts val="0"/>
                        </a:spcAft>
                      </a:pPr>
                      <a:r>
                        <a:rPr lang="es-ES" sz="1000" dirty="0" smtClean="0">
                          <a:latin typeface="+mn-lt"/>
                          <a:ea typeface="Times New Roman"/>
                          <a:cs typeface="Times New Roman"/>
                        </a:rPr>
                        <a:t>“</a:t>
                      </a:r>
                      <a:r>
                        <a:rPr lang="es-ES" sz="1000" dirty="0">
                          <a:latin typeface="+mn-lt"/>
                          <a:ea typeface="Times New Roman"/>
                          <a:cs typeface="Times New Roman"/>
                        </a:rPr>
                        <a:t>k” Laboratorio Pesado</a:t>
                      </a:r>
                    </a:p>
                    <a:p>
                      <a:pPr>
                        <a:spcAft>
                          <a:spcPts val="0"/>
                        </a:spcAft>
                      </a:pPr>
                      <a:r>
                        <a:rPr lang="es-ES" sz="1000" dirty="0">
                          <a:latin typeface="+mn-lt"/>
                          <a:ea typeface="Times New Roman"/>
                          <a:cs typeface="Times New Roman"/>
                        </a:rPr>
                        <a:t>Electricidad y Electrónica </a:t>
                      </a:r>
                      <a:r>
                        <a:rPr lang="es-ES" sz="1000" dirty="0" smtClean="0">
                          <a:latin typeface="+mn-lt"/>
                          <a:ea typeface="Times New Roman"/>
                          <a:cs typeface="Times New Roman"/>
                        </a:rPr>
                        <a:t>Industrial</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Simulación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Laboratorio de Automatización</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electrónica </a:t>
                      </a:r>
                    </a:p>
                    <a:p>
                      <a:pPr marL="298450" indent="-212725" algn="l" defTabSz="914400" rtl="0" eaLnBrk="1" latinLnBrk="0" hangingPunct="1">
                        <a:spcAft>
                          <a:spcPts val="0"/>
                        </a:spcAft>
                      </a:pPr>
                      <a:r>
                        <a:rPr lang="es-ES" sz="1000" kern="1200" dirty="0" smtClean="0">
                          <a:solidFill>
                            <a:schemeClr val="tx1"/>
                          </a:solidFill>
                          <a:latin typeface="+mn-lt"/>
                          <a:ea typeface="Times New Roman"/>
                          <a:cs typeface="Times New Roman"/>
                        </a:rPr>
                        <a:t>Taller de electricidad</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a:latin typeface="+mn-lt"/>
                          <a:ea typeface="Times New Roman"/>
                          <a:cs typeface="Times New Roman"/>
                        </a:rPr>
                        <a:t>14</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981">
                <a:tc>
                  <a:txBody>
                    <a:bodyPr/>
                    <a:lstStyle/>
                    <a:p>
                      <a:pPr>
                        <a:spcAft>
                          <a:spcPts val="0"/>
                        </a:spcAft>
                      </a:pPr>
                      <a:r>
                        <a:rPr lang="es-ES" sz="1000" dirty="0">
                          <a:latin typeface="+mn-lt"/>
                          <a:ea typeface="Times New Roman"/>
                          <a:cs typeface="Times New Roman"/>
                        </a:rPr>
                        <a:t>Biblioteca</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000" dirty="0" smtClean="0">
                          <a:latin typeface="+mn-lt"/>
                          <a:ea typeface="Times New Roman"/>
                          <a:cs typeface="Times New Roman"/>
                        </a:rPr>
                        <a:t>   Laboratorio de  Internet</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000" dirty="0" smtClean="0">
                        <a:latin typeface="+mn-lt"/>
                        <a:ea typeface="Times New Roman"/>
                        <a:cs typeface="Times New Roman"/>
                      </a:endParaRPr>
                    </a:p>
                  </a:txBody>
                  <a:tcPr marL="6928" marR="69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es-ES" sz="700" dirty="0">
                        <a:latin typeface="+mn-lt"/>
                        <a:ea typeface="Times New Roman"/>
                        <a:cs typeface="Times New Roman"/>
                      </a:endParaRPr>
                    </a:p>
                  </a:txBody>
                  <a:tcPr marL="3390" marR="3390" marT="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smtClean="0">
                          <a:latin typeface="+mn-lt"/>
                          <a:ea typeface="Times New Roman"/>
                          <a:cs typeface="Times New Roman"/>
                        </a:rPr>
                        <a:t>14</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981">
                <a:tc>
                  <a:txBody>
                    <a:bodyPr/>
                    <a:lstStyle/>
                    <a:p>
                      <a:pPr>
                        <a:spcAft>
                          <a:spcPts val="0"/>
                        </a:spcAft>
                      </a:pPr>
                      <a:r>
                        <a:rPr lang="es-ES" sz="1000" dirty="0">
                          <a:latin typeface="+mn-lt"/>
                          <a:ea typeface="Times New Roman"/>
                          <a:cs typeface="Times New Roman"/>
                        </a:rPr>
                        <a:t>Rectoría (Edificio Administrativo)</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indent="-273050" algn="ctr">
                        <a:spcAft>
                          <a:spcPts val="0"/>
                        </a:spcAft>
                      </a:pPr>
                      <a:r>
                        <a:rPr lang="es-ES" sz="1000" dirty="0" smtClean="0">
                          <a:latin typeface="+mn-lt"/>
                          <a:ea typeface="Times New Roman"/>
                          <a:cs typeface="Times New Roman"/>
                        </a:rPr>
                        <a:t>1</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105981">
                <a:tc>
                  <a:txBody>
                    <a:bodyPr/>
                    <a:lstStyle/>
                    <a:p>
                      <a:pPr>
                        <a:spcAft>
                          <a:spcPts val="0"/>
                        </a:spcAft>
                      </a:pPr>
                      <a:r>
                        <a:rPr lang="es-ES" sz="1000" dirty="0">
                          <a:latin typeface="+mn-lt"/>
                          <a:ea typeface="Times New Roman"/>
                          <a:cs typeface="Times New Roman"/>
                        </a:rPr>
                        <a:t>Cafetería</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es-ES" sz="1000" dirty="0" smtClean="0">
                          <a:latin typeface="+mn-lt"/>
                          <a:ea typeface="Times New Roman"/>
                          <a:cs typeface="Times New Roman"/>
                        </a:rPr>
                        <a:t>1</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r>
              <a:tr h="84775">
                <a:tc>
                  <a:txBody>
                    <a:bodyPr/>
                    <a:lstStyle/>
                    <a:p>
                      <a:pPr>
                        <a:spcAft>
                          <a:spcPts val="0"/>
                        </a:spcAft>
                      </a:pPr>
                      <a:r>
                        <a:rPr lang="es-ES" sz="1000" dirty="0">
                          <a:latin typeface="+mn-lt"/>
                          <a:ea typeface="Times New Roman"/>
                          <a:cs typeface="Times New Roman"/>
                        </a:rPr>
                        <a:t>Vinculación</a:t>
                      </a: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000" dirty="0" smtClean="0">
                          <a:latin typeface="+mn-lt"/>
                          <a:ea typeface="Times New Roman"/>
                          <a:cs typeface="Times New Roman"/>
                        </a:rPr>
                        <a:t>2</a:t>
                      </a:r>
                      <a:endParaRPr lang="es-ES" sz="1000" dirty="0">
                        <a:latin typeface="+mn-lt"/>
                        <a:ea typeface="Times New Roman"/>
                        <a:cs typeface="Times New Roman"/>
                      </a:endParaRPr>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l"/>
                      <a:r>
                        <a:rPr lang="es-ES" sz="1000" dirty="0" smtClean="0"/>
                        <a:t>                                                               1</a:t>
                      </a:r>
                      <a:endParaRPr lang="es-ES" sz="1000" dirty="0"/>
                    </a:p>
                  </a:txBody>
                  <a:tcPr marL="3390" marR="33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bl>
          </a:graphicData>
        </a:graphic>
      </p:graphicFrame>
      <p:sp>
        <p:nvSpPr>
          <p:cNvPr id="41028" name="4 CuadroTexto"/>
          <p:cNvSpPr txBox="1">
            <a:spLocks noChangeArrowheads="1"/>
          </p:cNvSpPr>
          <p:nvPr/>
        </p:nvSpPr>
        <p:spPr bwMode="auto">
          <a:xfrm>
            <a:off x="1900251" y="5886410"/>
            <a:ext cx="7000892" cy="400110"/>
          </a:xfrm>
          <a:prstGeom prst="rect">
            <a:avLst/>
          </a:prstGeom>
          <a:noFill/>
          <a:ln w="9525">
            <a:noFill/>
            <a:miter lim="800000"/>
            <a:headEnd/>
            <a:tailEnd/>
          </a:ln>
        </p:spPr>
        <p:txBody>
          <a:bodyPr wrap="square">
            <a:spAutoFit/>
          </a:bodyPr>
          <a:lstStyle/>
          <a:p>
            <a:pPr algn="just"/>
            <a:r>
              <a:rPr lang="es-ES" sz="1000" b="0" dirty="0"/>
              <a:t>* Los anexos corresponden a cubículos, espacios de trabajo y sanitarios. Así mismo, se cuenta con las siguientes áreas deportivas: 1 cancha de Fútbol empastada, 1 cancha de usos múltiples y 6 estacionamientos.</a:t>
            </a: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7"/>
          <p:cNvSpPr txBox="1">
            <a:spLocks noChangeArrowheads="1"/>
          </p:cNvSpPr>
          <p:nvPr/>
        </p:nvSpPr>
        <p:spPr bwMode="auto">
          <a:xfrm>
            <a:off x="1681163" y="142875"/>
            <a:ext cx="7358062" cy="569387"/>
          </a:xfrm>
          <a:prstGeom prst="rect">
            <a:avLst/>
          </a:prstGeom>
          <a:noFill/>
          <a:ln w="9525">
            <a:noFill/>
            <a:miter lim="800000"/>
            <a:headEnd/>
            <a:tailEnd/>
          </a:ln>
        </p:spPr>
        <p:txBody>
          <a:bodyPr>
            <a:spAutoFit/>
          </a:bodyPr>
          <a:lstStyle/>
          <a:p>
            <a:pPr algn="r"/>
            <a:r>
              <a:rPr lang="es-MX" sz="2000" b="1" dirty="0">
                <a:solidFill>
                  <a:srgbClr val="800000"/>
                </a:solidFill>
              </a:rPr>
              <a:t>III. Fortalecimiento en Infraestructura y equipamiento</a:t>
            </a:r>
          </a:p>
          <a:p>
            <a:pPr marL="0" lvl="1" algn="r"/>
            <a:r>
              <a:rPr lang="es-MX" sz="1100" b="1" dirty="0"/>
              <a:t>Se vincula con el proyecto </a:t>
            </a:r>
            <a:r>
              <a:rPr lang="es-MX" sz="1100" b="1" dirty="0">
                <a:solidFill>
                  <a:srgbClr val="800000"/>
                </a:solidFill>
              </a:rPr>
              <a:t>equipamiento </a:t>
            </a:r>
            <a:r>
              <a:rPr lang="es-MX" sz="1100" b="1" dirty="0"/>
              <a:t>del </a:t>
            </a:r>
            <a:r>
              <a:rPr lang="es-MX" sz="1100" b="1" dirty="0" smtClean="0"/>
              <a:t>poa</a:t>
            </a:r>
            <a:endParaRPr lang="es-MX" sz="2000" b="1" dirty="0">
              <a:solidFill>
                <a:srgbClr val="800000"/>
              </a:solidFill>
            </a:endParaRPr>
          </a:p>
        </p:txBody>
      </p:sp>
      <p:sp>
        <p:nvSpPr>
          <p:cNvPr id="41029" name="4 CuadroTexto"/>
          <p:cNvSpPr txBox="1">
            <a:spLocks noChangeArrowheads="1"/>
          </p:cNvSpPr>
          <p:nvPr/>
        </p:nvSpPr>
        <p:spPr bwMode="auto">
          <a:xfrm>
            <a:off x="2981314" y="1571612"/>
            <a:ext cx="4929222" cy="292388"/>
          </a:xfrm>
          <a:prstGeom prst="rect">
            <a:avLst/>
          </a:prstGeom>
          <a:noFill/>
          <a:ln w="9525">
            <a:noFill/>
            <a:miter lim="800000"/>
            <a:headEnd/>
            <a:tailEnd/>
          </a:ln>
        </p:spPr>
        <p:txBody>
          <a:bodyPr wrap="square">
            <a:spAutoFit/>
          </a:bodyPr>
          <a:lstStyle/>
          <a:p>
            <a:pPr algn="ctr"/>
            <a:r>
              <a:rPr lang="es-MX" sz="1300" b="1" dirty="0"/>
              <a:t>Cumplimiento a los programas de mantenimiento de instalaciones</a:t>
            </a:r>
          </a:p>
        </p:txBody>
      </p:sp>
      <p:pic>
        <p:nvPicPr>
          <p:cNvPr id="41030" name="Picture 71"/>
          <p:cNvPicPr>
            <a:picLocks noChangeAspect="1" noChangeArrowheads="1"/>
          </p:cNvPicPr>
          <p:nvPr/>
        </p:nvPicPr>
        <p:blipFill>
          <a:blip r:embed="rId3" cstate="print"/>
          <a:srcRect l="31551" t="28419" r="26019" b="37379"/>
          <a:stretch>
            <a:fillRect/>
          </a:stretch>
        </p:blipFill>
        <p:spPr bwMode="auto">
          <a:xfrm>
            <a:off x="2690799" y="2000240"/>
            <a:ext cx="5477194" cy="353244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7"/>
          <p:cNvSpPr txBox="1">
            <a:spLocks noChangeArrowheads="1"/>
          </p:cNvSpPr>
          <p:nvPr/>
        </p:nvSpPr>
        <p:spPr bwMode="auto">
          <a:xfrm>
            <a:off x="3357563" y="142875"/>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5123" name="Text Box 7"/>
          <p:cNvSpPr txBox="1">
            <a:spLocks noChangeArrowheads="1"/>
          </p:cNvSpPr>
          <p:nvPr/>
        </p:nvSpPr>
        <p:spPr bwMode="auto">
          <a:xfrm>
            <a:off x="4357688" y="500063"/>
            <a:ext cx="4679950" cy="584200"/>
          </a:xfrm>
          <a:prstGeom prst="rect">
            <a:avLst/>
          </a:prstGeom>
          <a:solidFill>
            <a:schemeClr val="bg1"/>
          </a:solidFill>
          <a:ln w="9525">
            <a:noFill/>
            <a:miter lim="800000"/>
            <a:headEnd/>
            <a:tailEnd/>
          </a:ln>
        </p:spPr>
        <p:txBody>
          <a:bodyPr>
            <a:spAutoFit/>
          </a:bodyPr>
          <a:lstStyle/>
          <a:p>
            <a:pPr algn="r"/>
            <a:r>
              <a:rPr lang="es-MX" sz="2000" b="1" dirty="0">
                <a:solidFill>
                  <a:srgbClr val="800000"/>
                </a:solidFill>
              </a:rPr>
              <a:t>Campaña de captación</a:t>
            </a:r>
          </a:p>
          <a:p>
            <a:pPr algn="r"/>
            <a:r>
              <a:rPr lang="es-MX" sz="1200" b="1" dirty="0"/>
              <a:t>Se vincula con el proyecto </a:t>
            </a:r>
            <a:r>
              <a:rPr lang="es-MX" sz="1200" b="1" dirty="0">
                <a:solidFill>
                  <a:srgbClr val="800000"/>
                </a:solidFill>
              </a:rPr>
              <a:t>difusión institucional </a:t>
            </a:r>
            <a:r>
              <a:rPr lang="es-MX" sz="1200" b="1" dirty="0"/>
              <a:t>del poa</a:t>
            </a:r>
          </a:p>
        </p:txBody>
      </p:sp>
      <p:pic>
        <p:nvPicPr>
          <p:cNvPr id="5124" name="Picture 6" descr="C:\Documents and Settings\SASA761101.UTVM2008\Escritorio\Mapa Hgo.jpg"/>
          <p:cNvPicPr>
            <a:picLocks noChangeAspect="1" noChangeArrowheads="1"/>
          </p:cNvPicPr>
          <p:nvPr/>
        </p:nvPicPr>
        <p:blipFill>
          <a:blip r:embed="rId3" cstate="print"/>
          <a:srcRect/>
          <a:stretch>
            <a:fillRect/>
          </a:stretch>
        </p:blipFill>
        <p:spPr bwMode="auto">
          <a:xfrm>
            <a:off x="2052667" y="1785938"/>
            <a:ext cx="6715125" cy="469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7"/>
          <p:cNvSpPr txBox="1">
            <a:spLocks noChangeArrowheads="1"/>
          </p:cNvSpPr>
          <p:nvPr/>
        </p:nvSpPr>
        <p:spPr bwMode="auto">
          <a:xfrm>
            <a:off x="1500188" y="428625"/>
            <a:ext cx="7539037" cy="584200"/>
          </a:xfrm>
          <a:prstGeom prst="rect">
            <a:avLst/>
          </a:prstGeom>
          <a:noFill/>
          <a:ln w="9525">
            <a:noFill/>
            <a:miter lim="800000"/>
            <a:headEnd/>
            <a:tailEnd/>
          </a:ln>
        </p:spPr>
        <p:txBody>
          <a:bodyPr>
            <a:spAutoFit/>
          </a:bodyPr>
          <a:lstStyle/>
          <a:p>
            <a:pPr lvl="1" algn="r"/>
            <a:r>
              <a:rPr lang="es-MX" sz="2000" b="1" dirty="0">
                <a:solidFill>
                  <a:srgbClr val="800000"/>
                </a:solidFill>
              </a:rPr>
              <a:t>Instituciones Vinculadas</a:t>
            </a:r>
          </a:p>
          <a:p>
            <a:pPr lvl="1" algn="r"/>
            <a:r>
              <a:rPr lang="es-MX" sz="1200" b="1" dirty="0"/>
              <a:t>Se vincula con el proyecto </a:t>
            </a:r>
            <a:r>
              <a:rPr lang="es-MX" sz="1200" b="1" dirty="0">
                <a:solidFill>
                  <a:srgbClr val="800000"/>
                </a:solidFill>
              </a:rPr>
              <a:t>vinculación </a:t>
            </a:r>
            <a:r>
              <a:rPr lang="es-MX" sz="1200" b="1" dirty="0"/>
              <a:t>del poa</a:t>
            </a:r>
            <a:endParaRPr lang="es-MX" sz="2000" b="1" dirty="0">
              <a:solidFill>
                <a:srgbClr val="800000"/>
              </a:solidFill>
            </a:endParaRPr>
          </a:p>
        </p:txBody>
      </p:sp>
      <p:sp>
        <p:nvSpPr>
          <p:cNvPr id="41987" name="Text Box 7"/>
          <p:cNvSpPr txBox="1">
            <a:spLocks noChangeArrowheads="1"/>
          </p:cNvSpPr>
          <p:nvPr/>
        </p:nvSpPr>
        <p:spPr bwMode="auto">
          <a:xfrm>
            <a:off x="4886325" y="142875"/>
            <a:ext cx="4143375" cy="400050"/>
          </a:xfrm>
          <a:prstGeom prst="rect">
            <a:avLst/>
          </a:prstGeom>
          <a:noFill/>
          <a:ln w="9525">
            <a:noFill/>
            <a:miter lim="800000"/>
            <a:headEnd/>
            <a:tailEnd/>
          </a:ln>
        </p:spPr>
        <p:txBody>
          <a:bodyPr>
            <a:spAutoFit/>
          </a:bodyPr>
          <a:lstStyle/>
          <a:p>
            <a:pPr algn="r"/>
            <a:r>
              <a:rPr lang="es-MX" sz="2000" b="1" dirty="0">
                <a:solidFill>
                  <a:srgbClr val="800000"/>
                </a:solidFill>
              </a:rPr>
              <a:t>IV. Vinculación</a:t>
            </a:r>
          </a:p>
        </p:txBody>
      </p:sp>
      <p:graphicFrame>
        <p:nvGraphicFramePr>
          <p:cNvPr id="7" name="6 Tabla"/>
          <p:cNvGraphicFramePr>
            <a:graphicFrameLocks noGrp="1"/>
          </p:cNvGraphicFramePr>
          <p:nvPr/>
        </p:nvGraphicFramePr>
        <p:xfrm>
          <a:off x="2681288" y="1597025"/>
          <a:ext cx="5429288" cy="1395730"/>
        </p:xfrm>
        <a:graphic>
          <a:graphicData uri="http://schemas.openxmlformats.org/drawingml/2006/table">
            <a:tbl>
              <a:tblPr/>
              <a:tblGrid>
                <a:gridCol w="1214446"/>
                <a:gridCol w="868685"/>
                <a:gridCol w="1488769"/>
                <a:gridCol w="785818"/>
                <a:gridCol w="1071570"/>
              </a:tblGrid>
              <a:tr h="0">
                <a:tc>
                  <a:txBody>
                    <a:bodyPr/>
                    <a:lstStyle/>
                    <a:p>
                      <a:endParaRPr lang="es-MX" sz="1100" dirty="0">
                        <a:latin typeface="Arial" pitchFamily="34" charset="0"/>
                        <a:ea typeface="Times New Roman"/>
                        <a:cs typeface="Arial"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000" b="1" dirty="0">
                          <a:latin typeface="Arial" pitchFamily="34" charset="0"/>
                          <a:ea typeface="Calibri"/>
                          <a:cs typeface="Arial" pitchFamily="34" charset="0"/>
                        </a:rPr>
                        <a:t>Vinculación</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000" b="1" dirty="0">
                          <a:latin typeface="Arial" pitchFamily="34" charset="0"/>
                          <a:ea typeface="Calibri"/>
                          <a:cs typeface="Arial" pitchFamily="34" charset="0"/>
                        </a:rPr>
                        <a:t>Educación Continua y</a:t>
                      </a:r>
                      <a:endParaRPr lang="es-MX" sz="1000" dirty="0">
                        <a:latin typeface="Arial" pitchFamily="34" charset="0"/>
                        <a:ea typeface="Calibri"/>
                        <a:cs typeface="Arial" pitchFamily="34" charset="0"/>
                      </a:endParaRPr>
                    </a:p>
                    <a:p>
                      <a:pPr algn="ctr">
                        <a:spcAft>
                          <a:spcPts val="0"/>
                        </a:spcAft>
                      </a:pPr>
                      <a:r>
                        <a:rPr lang="es-ES" sz="1000" b="1" dirty="0">
                          <a:latin typeface="Arial" pitchFamily="34" charset="0"/>
                          <a:ea typeface="Calibri"/>
                          <a:cs typeface="Arial" pitchFamily="34" charset="0"/>
                        </a:rPr>
                        <a:t>Servicios Tecnológicos</a:t>
                      </a:r>
                      <a:r>
                        <a:rPr lang="es-ES" sz="1000" dirty="0">
                          <a:latin typeface="Arial" pitchFamily="34" charset="0"/>
                          <a:ea typeface="Calibri"/>
                          <a:cs typeface="Arial" pitchFamily="34" charset="0"/>
                        </a:rPr>
                        <a:t>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000" b="1" dirty="0">
                          <a:latin typeface="Arial" pitchFamily="34" charset="0"/>
                          <a:ea typeface="Calibri"/>
                          <a:cs typeface="Arial" pitchFamily="34" charset="0"/>
                        </a:rPr>
                        <a:t>Prensa y</a:t>
                      </a:r>
                      <a:endParaRPr lang="es-MX" sz="1000" dirty="0">
                        <a:latin typeface="Arial" pitchFamily="34" charset="0"/>
                        <a:ea typeface="Calibri"/>
                        <a:cs typeface="Arial" pitchFamily="34" charset="0"/>
                      </a:endParaRPr>
                    </a:p>
                    <a:p>
                      <a:pPr algn="ctr">
                        <a:spcAft>
                          <a:spcPts val="0"/>
                        </a:spcAft>
                      </a:pPr>
                      <a:r>
                        <a:rPr lang="es-ES" sz="1000" b="1" dirty="0">
                          <a:latin typeface="Arial" pitchFamily="34" charset="0"/>
                          <a:ea typeface="Calibri"/>
                          <a:cs typeface="Arial" pitchFamily="34" charset="0"/>
                        </a:rPr>
                        <a:t>Difusión</a:t>
                      </a:r>
                      <a:r>
                        <a:rPr lang="es-ES" sz="1000" dirty="0">
                          <a:latin typeface="Arial" pitchFamily="34" charset="0"/>
                          <a:ea typeface="Calibri"/>
                          <a:cs typeface="Arial" pitchFamily="34" charset="0"/>
                        </a:rPr>
                        <a:t>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000" b="1" dirty="0">
                          <a:latin typeface="Arial" pitchFamily="34" charset="0"/>
                          <a:ea typeface="Calibri"/>
                          <a:cs typeface="Arial" pitchFamily="34" charset="0"/>
                        </a:rPr>
                        <a:t>Seguimiento de Egresados y</a:t>
                      </a:r>
                      <a:endParaRPr lang="es-MX" sz="1000" dirty="0">
                        <a:latin typeface="Arial" pitchFamily="34" charset="0"/>
                        <a:ea typeface="Calibri"/>
                        <a:cs typeface="Arial" pitchFamily="34" charset="0"/>
                      </a:endParaRPr>
                    </a:p>
                    <a:p>
                      <a:pPr algn="ctr">
                        <a:spcAft>
                          <a:spcPts val="0"/>
                        </a:spcAft>
                      </a:pPr>
                      <a:r>
                        <a:rPr lang="es-ES" sz="1000" b="1" dirty="0">
                          <a:latin typeface="Arial" pitchFamily="34" charset="0"/>
                          <a:ea typeface="Calibri"/>
                          <a:cs typeface="Arial" pitchFamily="34" charset="0"/>
                        </a:rPr>
                        <a:t>Bolsa de Trabajo</a:t>
                      </a:r>
                      <a:r>
                        <a:rPr lang="es-ES" sz="1000" dirty="0">
                          <a:latin typeface="Arial" pitchFamily="34" charset="0"/>
                          <a:ea typeface="Calibri"/>
                          <a:cs typeface="Arial" pitchFamily="34" charset="0"/>
                        </a:rPr>
                        <a:t>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37490">
                <a:tc>
                  <a:txBody>
                    <a:bodyPr/>
                    <a:lstStyle/>
                    <a:p>
                      <a:pPr algn="ctr">
                        <a:spcAft>
                          <a:spcPts val="0"/>
                        </a:spcAft>
                      </a:pPr>
                      <a:r>
                        <a:rPr lang="es-ES" sz="1000" b="1" dirty="0">
                          <a:latin typeface="Arial" pitchFamily="34" charset="0"/>
                          <a:ea typeface="Calibri"/>
                          <a:cs typeface="Arial" pitchFamily="34" charset="0"/>
                        </a:rPr>
                        <a:t>Sector Privado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100" dirty="0">
                          <a:latin typeface="Arial" pitchFamily="34" charset="0"/>
                          <a:ea typeface="Calibri"/>
                          <a:cs typeface="Arial" pitchFamily="34" charset="0"/>
                        </a:rPr>
                        <a:t>7</a:t>
                      </a:r>
                      <a:endParaRPr lang="es-MX" sz="11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a:latin typeface="Arial" pitchFamily="34" charset="0"/>
                          <a:ea typeface="Calibri"/>
                          <a:cs typeface="Arial" pitchFamily="34" charset="0"/>
                        </a:rPr>
                        <a:t>8</a:t>
                      </a:r>
                      <a:endParaRPr lang="es-MX" sz="11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100">
                          <a:latin typeface="Arial" pitchFamily="34" charset="0"/>
                          <a:ea typeface="Calibri"/>
                          <a:cs typeface="Arial"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100">
                          <a:latin typeface="Arial" pitchFamily="34" charset="0"/>
                          <a:ea typeface="Calibri"/>
                          <a:cs typeface="Arial"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7490">
                <a:tc>
                  <a:txBody>
                    <a:bodyPr/>
                    <a:lstStyle/>
                    <a:p>
                      <a:pPr algn="ctr">
                        <a:spcAft>
                          <a:spcPts val="0"/>
                        </a:spcAft>
                      </a:pPr>
                      <a:r>
                        <a:rPr lang="es-ES" sz="1000" b="1" dirty="0">
                          <a:latin typeface="Arial" pitchFamily="34" charset="0"/>
                          <a:ea typeface="Calibri"/>
                          <a:cs typeface="Arial" pitchFamily="34" charset="0"/>
                        </a:rPr>
                        <a:t>Sector Público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100">
                          <a:latin typeface="Arial" pitchFamily="34" charset="0"/>
                          <a:ea typeface="Calibri"/>
                          <a:cs typeface="Arial" pitchFamily="34" charset="0"/>
                        </a:rPr>
                        <a:t>17</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a:latin typeface="Arial" pitchFamily="34" charset="0"/>
                          <a:ea typeface="Calibri"/>
                          <a:cs typeface="Arial" pitchFamily="34" charset="0"/>
                        </a:rPr>
                        <a:t>6</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100">
                          <a:latin typeface="Arial" pitchFamily="34" charset="0"/>
                          <a:ea typeface="Calibri"/>
                          <a:cs typeface="Arial"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100" dirty="0">
                          <a:latin typeface="Arial" pitchFamily="34" charset="0"/>
                          <a:ea typeface="Calibri"/>
                          <a:cs typeface="Arial"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37490">
                <a:tc>
                  <a:txBody>
                    <a:bodyPr/>
                    <a:lstStyle/>
                    <a:p>
                      <a:pPr algn="ctr">
                        <a:spcAft>
                          <a:spcPts val="0"/>
                        </a:spcAft>
                      </a:pPr>
                      <a:r>
                        <a:rPr lang="es-ES" sz="1000" b="1" dirty="0">
                          <a:latin typeface="Arial" pitchFamily="34" charset="0"/>
                          <a:ea typeface="Calibri"/>
                          <a:cs typeface="Arial" pitchFamily="34" charset="0"/>
                        </a:rPr>
                        <a:t>Sector Social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100" dirty="0">
                          <a:latin typeface="Arial" pitchFamily="34" charset="0"/>
                          <a:ea typeface="Calibri"/>
                          <a:cs typeface="Arial" pitchFamily="34" charset="0"/>
                        </a:rPr>
                        <a:t>11</a:t>
                      </a:r>
                      <a:endParaRPr lang="es-MX" sz="11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a:latin typeface="Arial" pitchFamily="34" charset="0"/>
                          <a:ea typeface="Calibri"/>
                          <a:cs typeface="Arial" pitchFamily="34" charset="0"/>
                        </a:rPr>
                        <a:t>4</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MX" sz="1100">
                          <a:latin typeface="Arial" pitchFamily="34" charset="0"/>
                          <a:ea typeface="Calibri"/>
                          <a:cs typeface="Arial"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a:latin typeface="Arial" pitchFamily="34" charset="0"/>
                          <a:ea typeface="Calibri"/>
                          <a:cs typeface="Arial" pitchFamily="34" charset="0"/>
                        </a:rPr>
                        <a:t>4</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6535">
                <a:tc>
                  <a:txBody>
                    <a:bodyPr/>
                    <a:lstStyle/>
                    <a:p>
                      <a:pPr algn="ctr">
                        <a:spcAft>
                          <a:spcPts val="0"/>
                        </a:spcAft>
                      </a:pPr>
                      <a:r>
                        <a:rPr lang="es-ES" sz="1000" b="1" dirty="0">
                          <a:latin typeface="Arial" pitchFamily="34" charset="0"/>
                          <a:ea typeface="Calibri"/>
                          <a:cs typeface="Arial" pitchFamily="34" charset="0"/>
                        </a:rPr>
                        <a:t>Totales </a:t>
                      </a:r>
                      <a:endParaRPr lang="es-MX" sz="10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0"/>
                        </a:spcAft>
                      </a:pPr>
                      <a:r>
                        <a:rPr lang="es-ES" sz="1100" dirty="0">
                          <a:latin typeface="Arial" pitchFamily="34" charset="0"/>
                          <a:ea typeface="Calibri"/>
                          <a:cs typeface="Arial" pitchFamily="34" charset="0"/>
                        </a:rPr>
                        <a:t>35</a:t>
                      </a:r>
                      <a:endParaRPr lang="es-MX" sz="11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a:latin typeface="Arial" pitchFamily="34" charset="0"/>
                          <a:ea typeface="Calibri"/>
                          <a:cs typeface="Arial" pitchFamily="34" charset="0"/>
                        </a:rPr>
                        <a:t>18</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a:latin typeface="Arial" pitchFamily="34" charset="0"/>
                          <a:ea typeface="Calibri"/>
                          <a:cs typeface="Arial" pitchFamily="34" charset="0"/>
                        </a:rPr>
                        <a:t>16</a:t>
                      </a:r>
                      <a:endParaRPr lang="es-MX" sz="110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s-ES" sz="1100" dirty="0">
                          <a:latin typeface="Arial" pitchFamily="34" charset="0"/>
                          <a:ea typeface="Calibri"/>
                          <a:cs typeface="Arial" pitchFamily="34" charset="0"/>
                        </a:rPr>
                        <a:t>15</a:t>
                      </a:r>
                      <a:endParaRPr lang="es-MX" sz="1100" dirty="0">
                        <a:latin typeface="Arial" pitchFamily="34" charset="0"/>
                        <a:ea typeface="Calibri"/>
                        <a:cs typeface="Arial"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2026" name="Text Box 7"/>
          <p:cNvSpPr txBox="1">
            <a:spLocks noChangeArrowheads="1"/>
          </p:cNvSpPr>
          <p:nvPr/>
        </p:nvSpPr>
        <p:spPr bwMode="auto">
          <a:xfrm>
            <a:off x="1643063" y="3286125"/>
            <a:ext cx="7396162" cy="584200"/>
          </a:xfrm>
          <a:prstGeom prst="rect">
            <a:avLst/>
          </a:prstGeom>
          <a:noFill/>
          <a:ln w="9525">
            <a:noFill/>
            <a:miter lim="800000"/>
            <a:headEnd/>
            <a:tailEnd/>
          </a:ln>
        </p:spPr>
        <p:txBody>
          <a:bodyPr>
            <a:spAutoFit/>
          </a:bodyPr>
          <a:lstStyle/>
          <a:p>
            <a:pPr lvl="1" algn="r"/>
            <a:r>
              <a:rPr lang="es-MX" sz="2000" b="1">
                <a:solidFill>
                  <a:srgbClr val="800000"/>
                </a:solidFill>
              </a:rPr>
              <a:t>Convenios</a:t>
            </a:r>
          </a:p>
          <a:p>
            <a:pPr lvl="1" algn="r"/>
            <a:r>
              <a:rPr lang="es-MX" sz="1200" b="1"/>
              <a:t>Se vincula con el proyecto </a:t>
            </a:r>
            <a:r>
              <a:rPr lang="es-MX" sz="1200" b="1">
                <a:solidFill>
                  <a:srgbClr val="800000"/>
                </a:solidFill>
              </a:rPr>
              <a:t>vinculación </a:t>
            </a:r>
            <a:r>
              <a:rPr lang="es-MX" sz="1200" b="1"/>
              <a:t>del poa</a:t>
            </a:r>
            <a:endParaRPr lang="es-MX" sz="2000" b="1">
              <a:solidFill>
                <a:srgbClr val="800000"/>
              </a:solidFill>
            </a:endParaRPr>
          </a:p>
        </p:txBody>
      </p:sp>
      <p:graphicFrame>
        <p:nvGraphicFramePr>
          <p:cNvPr id="9" name="8 Tabla"/>
          <p:cNvGraphicFramePr>
            <a:graphicFrameLocks noGrp="1"/>
          </p:cNvGraphicFramePr>
          <p:nvPr/>
        </p:nvGraphicFramePr>
        <p:xfrm>
          <a:off x="2824163" y="4706938"/>
          <a:ext cx="5143536" cy="1478280"/>
        </p:xfrm>
        <a:graphic>
          <a:graphicData uri="http://schemas.openxmlformats.org/drawingml/2006/table">
            <a:tbl>
              <a:tblPr/>
              <a:tblGrid>
                <a:gridCol w="397510"/>
                <a:gridCol w="3531580"/>
                <a:gridCol w="1214446"/>
              </a:tblGrid>
              <a:tr h="0">
                <a:tc>
                  <a:txBody>
                    <a:bodyPr/>
                    <a:lstStyle/>
                    <a:p>
                      <a:pPr algn="ctr">
                        <a:spcAft>
                          <a:spcPts val="0"/>
                        </a:spcAft>
                      </a:pPr>
                      <a:r>
                        <a:rPr lang="es-MX" sz="1000" b="1" dirty="0" smtClean="0">
                          <a:latin typeface="Arial"/>
                          <a:ea typeface="Calibri"/>
                        </a:rPr>
                        <a:t>No.</a:t>
                      </a:r>
                      <a:endParaRPr lang="es-MX" sz="1000" b="1"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MX" sz="1000" b="1" dirty="0">
                          <a:latin typeface="Arial"/>
                          <a:ea typeface="Calibri"/>
                        </a:rPr>
                        <a:t>Empresa/Institución</a:t>
                      </a:r>
                      <a:endParaRPr lang="es-MX" sz="1000" b="1"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MX" sz="1000" b="1" dirty="0">
                          <a:latin typeface="Arial"/>
                          <a:ea typeface="Calibri"/>
                        </a:rPr>
                        <a:t>Fecha de suscripción</a:t>
                      </a:r>
                      <a:endParaRPr lang="es-MX" sz="1000" b="1"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0">
                <a:tc>
                  <a:txBody>
                    <a:bodyPr/>
                    <a:lstStyle/>
                    <a:p>
                      <a:pPr algn="ctr">
                        <a:spcAft>
                          <a:spcPts val="0"/>
                        </a:spcAft>
                      </a:pPr>
                      <a:r>
                        <a:rPr lang="es-MX" sz="1100">
                          <a:latin typeface="Arial"/>
                          <a:ea typeface="Calibri"/>
                        </a:rPr>
                        <a:t>1</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dirty="0">
                          <a:latin typeface="Arial"/>
                          <a:ea typeface="Calibri"/>
                        </a:rPr>
                        <a:t>Centro de Investigaciones en Materiales Avanzados S.C. (CIMAV)</a:t>
                      </a:r>
                      <a:endParaRPr lang="es-MX" sz="11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latin typeface="Arial"/>
                          <a:ea typeface="Calibri"/>
                        </a:rPr>
                        <a:t>14 de enero</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MX" sz="1100">
                          <a:latin typeface="Arial"/>
                          <a:ea typeface="Calibri"/>
                        </a:rPr>
                        <a:t>2</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dirty="0" smtClean="0">
                          <a:latin typeface="Arial"/>
                          <a:ea typeface="Calibri"/>
                        </a:rPr>
                        <a:t>Documento de Adhesión </a:t>
                      </a:r>
                      <a:r>
                        <a:rPr lang="es-MX" sz="1100" dirty="0">
                          <a:latin typeface="Arial"/>
                          <a:ea typeface="Calibri"/>
                        </a:rPr>
                        <a:t>a la Carta de la Tierra (ONU)</a:t>
                      </a:r>
                      <a:endParaRPr lang="es-MX" sz="11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latin typeface="Arial"/>
                          <a:ea typeface="Calibri"/>
                        </a:rPr>
                        <a:t>24 de febrero</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MX" sz="1100">
                          <a:latin typeface="Arial"/>
                          <a:ea typeface="Calibri"/>
                        </a:rPr>
                        <a:t>3</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a:latin typeface="Arial"/>
                          <a:ea typeface="Calibri"/>
                        </a:rPr>
                        <a:t>Instituto Nacional de Investigaciones Forestales, Agrícolas y Pecuarias (INIFAP)</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latin typeface="Arial"/>
                          <a:ea typeface="Calibri"/>
                        </a:rPr>
                        <a:t>8 de abril</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MX" sz="1100">
                          <a:latin typeface="Arial"/>
                          <a:ea typeface="Calibri"/>
                        </a:rPr>
                        <a:t>4</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a:latin typeface="Arial"/>
                          <a:ea typeface="Calibri"/>
                        </a:rPr>
                        <a:t>XIDO HAI S.P.R. de R.I.</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latin typeface="Arial"/>
                          <a:ea typeface="Calibri"/>
                        </a:rPr>
                        <a:t>8 de abril</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MX" sz="1100">
                          <a:latin typeface="Arial"/>
                          <a:ea typeface="Calibri"/>
                        </a:rPr>
                        <a:t>5</a:t>
                      </a:r>
                      <a:endParaRPr lang="es-MX" sz="110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dirty="0">
                          <a:latin typeface="Arial"/>
                          <a:ea typeface="Calibri"/>
                        </a:rPr>
                        <a:t>Motores Mc </a:t>
                      </a:r>
                      <a:r>
                        <a:rPr lang="es-MX" sz="1100" dirty="0" err="1">
                          <a:latin typeface="Arial"/>
                          <a:ea typeface="Calibri"/>
                        </a:rPr>
                        <a:t>Millan</a:t>
                      </a:r>
                      <a:r>
                        <a:rPr lang="es-MX" sz="1100" dirty="0">
                          <a:latin typeface="Arial"/>
                          <a:ea typeface="Calibri"/>
                        </a:rPr>
                        <a:t> S.A. de C.V.</a:t>
                      </a:r>
                      <a:endParaRPr lang="es-MX" sz="11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dirty="0">
                          <a:latin typeface="Arial"/>
                          <a:ea typeface="Calibri"/>
                        </a:rPr>
                        <a:t>26 de abril</a:t>
                      </a:r>
                      <a:endParaRPr lang="es-MX" sz="11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2057" name="Rectangle 84"/>
          <p:cNvSpPr>
            <a:spLocks noChangeArrowheads="1"/>
          </p:cNvSpPr>
          <p:nvPr/>
        </p:nvSpPr>
        <p:spPr bwMode="auto">
          <a:xfrm>
            <a:off x="2466975" y="4241041"/>
            <a:ext cx="5857875" cy="353943"/>
          </a:xfrm>
          <a:prstGeom prst="rect">
            <a:avLst/>
          </a:prstGeom>
          <a:noFill/>
          <a:ln w="9525">
            <a:noFill/>
            <a:miter lim="800000"/>
            <a:headEnd/>
            <a:tailEnd/>
          </a:ln>
        </p:spPr>
        <p:txBody>
          <a:bodyPr anchor="ctr">
            <a:spAutoFit/>
          </a:bodyPr>
          <a:lstStyle/>
          <a:p>
            <a:pPr algn="ctr" eaLnBrk="0" hangingPunct="0"/>
            <a:r>
              <a:rPr lang="es-MX" altLang="zh-CN" sz="1700" b="1" dirty="0">
                <a:ea typeface="Calibri" pitchFamily="34" charset="0"/>
                <a:cs typeface="Arial" charset="0"/>
              </a:rPr>
              <a:t>Convenios firmados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7"/>
          <p:cNvSpPr txBox="1">
            <a:spLocks noChangeArrowheads="1"/>
          </p:cNvSpPr>
          <p:nvPr/>
        </p:nvSpPr>
        <p:spPr bwMode="auto">
          <a:xfrm>
            <a:off x="1643063" y="428625"/>
            <a:ext cx="7396162" cy="584200"/>
          </a:xfrm>
          <a:prstGeom prst="rect">
            <a:avLst/>
          </a:prstGeom>
          <a:noFill/>
          <a:ln w="9525">
            <a:noFill/>
            <a:miter lim="800000"/>
            <a:headEnd/>
            <a:tailEnd/>
          </a:ln>
        </p:spPr>
        <p:txBody>
          <a:bodyPr>
            <a:spAutoFit/>
          </a:bodyPr>
          <a:lstStyle/>
          <a:p>
            <a:pPr lvl="1" algn="r"/>
            <a:r>
              <a:rPr lang="es-MX" sz="2000" b="1">
                <a:solidFill>
                  <a:srgbClr val="800000"/>
                </a:solidFill>
              </a:rPr>
              <a:t>Convenios</a:t>
            </a:r>
          </a:p>
          <a:p>
            <a:pPr lvl="1" algn="r"/>
            <a:r>
              <a:rPr lang="es-MX" sz="1200" b="1"/>
              <a:t>Se vincula con el proyecto </a:t>
            </a:r>
            <a:r>
              <a:rPr lang="es-MX" sz="1200" b="1">
                <a:solidFill>
                  <a:srgbClr val="800000"/>
                </a:solidFill>
              </a:rPr>
              <a:t>vinculación </a:t>
            </a:r>
            <a:r>
              <a:rPr lang="es-MX" sz="1200" b="1"/>
              <a:t>del poa</a:t>
            </a:r>
            <a:endParaRPr lang="es-MX" sz="2000" b="1">
              <a:solidFill>
                <a:srgbClr val="800000"/>
              </a:solidFill>
            </a:endParaRPr>
          </a:p>
        </p:txBody>
      </p:sp>
      <p:sp>
        <p:nvSpPr>
          <p:cNvPr id="43011" name="Text Box 7"/>
          <p:cNvSpPr txBox="1">
            <a:spLocks noChangeArrowheads="1"/>
          </p:cNvSpPr>
          <p:nvPr/>
        </p:nvSpPr>
        <p:spPr bwMode="auto">
          <a:xfrm>
            <a:off x="4886325" y="142875"/>
            <a:ext cx="4143375" cy="400050"/>
          </a:xfrm>
          <a:prstGeom prst="rect">
            <a:avLst/>
          </a:prstGeom>
          <a:noFill/>
          <a:ln w="9525">
            <a:noFill/>
            <a:miter lim="800000"/>
            <a:headEnd/>
            <a:tailEnd/>
          </a:ln>
        </p:spPr>
        <p:txBody>
          <a:bodyPr>
            <a:spAutoFit/>
          </a:bodyPr>
          <a:lstStyle/>
          <a:p>
            <a:pPr algn="r"/>
            <a:r>
              <a:rPr lang="es-MX" sz="2000" b="1" dirty="0">
                <a:solidFill>
                  <a:srgbClr val="800000"/>
                </a:solidFill>
              </a:rPr>
              <a:t>IV. Vinculación</a:t>
            </a:r>
          </a:p>
        </p:txBody>
      </p:sp>
      <p:sp>
        <p:nvSpPr>
          <p:cNvPr id="43012" name="Text Box 7"/>
          <p:cNvSpPr txBox="1">
            <a:spLocks noChangeArrowheads="1"/>
          </p:cNvSpPr>
          <p:nvPr/>
        </p:nvSpPr>
        <p:spPr bwMode="auto">
          <a:xfrm>
            <a:off x="1924032" y="1000108"/>
            <a:ext cx="6143625" cy="353943"/>
          </a:xfrm>
          <a:prstGeom prst="rect">
            <a:avLst/>
          </a:prstGeom>
          <a:noFill/>
          <a:ln w="9525">
            <a:noFill/>
            <a:miter lim="800000"/>
            <a:headEnd/>
            <a:tailEnd/>
          </a:ln>
        </p:spPr>
        <p:txBody>
          <a:bodyPr>
            <a:spAutoFit/>
          </a:bodyPr>
          <a:lstStyle/>
          <a:p>
            <a:r>
              <a:rPr lang="es-MX" sz="1700" b="1" dirty="0"/>
              <a:t>Seguimiento a convenio</a:t>
            </a:r>
          </a:p>
        </p:txBody>
      </p:sp>
      <p:graphicFrame>
        <p:nvGraphicFramePr>
          <p:cNvPr id="14" name="13 Tabla"/>
          <p:cNvGraphicFramePr>
            <a:graphicFrameLocks noGrp="1"/>
          </p:cNvGraphicFramePr>
          <p:nvPr/>
        </p:nvGraphicFramePr>
        <p:xfrm>
          <a:off x="2009757" y="1455720"/>
          <a:ext cx="6815185" cy="5091098"/>
        </p:xfrm>
        <a:graphic>
          <a:graphicData uri="http://schemas.openxmlformats.org/drawingml/2006/table">
            <a:tbl>
              <a:tblPr/>
              <a:tblGrid>
                <a:gridCol w="1592676"/>
                <a:gridCol w="5222509"/>
              </a:tblGrid>
              <a:tr h="214298">
                <a:tc>
                  <a:txBody>
                    <a:bodyPr/>
                    <a:lstStyle/>
                    <a:p>
                      <a:pPr algn="ctr">
                        <a:lnSpc>
                          <a:spcPct val="115000"/>
                        </a:lnSpc>
                        <a:spcAft>
                          <a:spcPts val="0"/>
                        </a:spcAft>
                      </a:pPr>
                      <a:r>
                        <a:rPr lang="es-ES" sz="1000" b="1" dirty="0" smtClean="0">
                          <a:latin typeface="Arial" pitchFamily="34" charset="0"/>
                          <a:ea typeface="Calibri"/>
                          <a:cs typeface="Arial" pitchFamily="34" charset="0"/>
                        </a:rPr>
                        <a:t>Organización</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 sz="1000" b="1" dirty="0" smtClean="0">
                          <a:latin typeface="Arial" pitchFamily="34" charset="0"/>
                          <a:ea typeface="Calibri"/>
                          <a:cs typeface="Arial" pitchFamily="34" charset="0"/>
                        </a:rPr>
                        <a:t>Actividad desarrollada</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143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Arial Unicode MS" pitchFamily="34" charset="-128"/>
                          <a:cs typeface="Arial" pitchFamily="34" charset="0"/>
                        </a:rPr>
                        <a:t>PROAGIN, S.C. de R.L. de C.V.</a:t>
                      </a:r>
                      <a:endParaRPr kumimoji="0" lang="es-ES" sz="1000" b="0" i="0" u="none" strike="noStrike" cap="none" normalizeH="0" baseline="0" dirty="0" smtClean="0">
                        <a:ln>
                          <a:noFill/>
                        </a:ln>
                        <a:solidFill>
                          <a:schemeClr val="tx1"/>
                        </a:solidFill>
                        <a:effectLst/>
                        <a:latin typeface="Arial" pitchFamily="34" charset="0"/>
                        <a:ea typeface="Arial Unicode MS" pitchFamily="34" charset="-128"/>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llevo a cabo reunión de trabajo con Rectoría y el representante legal de la empresa para trabajar en proyectos estratégicos.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encuentra en proceso el tramite de la marca de la empresa  en el IMPI a través de un servicio tecnológico, asimismo se encuentra en proceso la obtención de la patente del fertilizador PROAGIN.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Arial Unicode MS" pitchFamily="34" charset="-128"/>
                          <a:cs typeface="Arial" pitchFamily="34" charset="0"/>
                        </a:rPr>
                        <a:t>Memorándum de entendimiento: Consorcio de Educación Superior "El Espacio Común para la Sustentabilidad"</a:t>
                      </a:r>
                      <a:endParaRPr kumimoji="0" lang="es-ES" sz="1000" b="0" i="0" u="none" strike="noStrike" cap="none" normalizeH="0" baseline="0" dirty="0" smtClean="0">
                        <a:ln>
                          <a:noFill/>
                        </a:ln>
                        <a:solidFill>
                          <a:schemeClr val="tx1"/>
                        </a:solidFill>
                        <a:effectLst/>
                        <a:latin typeface="Arial" pitchFamily="34" charset="0"/>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En las instalaciones de la UTVM se llevo a cabo la 2da. reunión de trabajo de rectores y de la comisión técnica. Se sumaron al CESCOSUS la UTT, UTHH, UPP, UT de los Valles Centrales de Oaxaca, UT de la Zona Metropolitana de Guadalajara, quedando conformado por  diez instituciones de educación superior.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Integrantes del CESCOSUS asistieron a la 1era. Jornada Interdisciplinaria de Sustentabilidad y al Curso taller de Planeación Estratégica coordinado por el COCYTEH realizado en las instalaciones de la UTVM.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Arial Unicode MS" pitchFamily="34" charset="-128"/>
                          <a:cs typeface="Arial" pitchFamily="34" charset="0"/>
                        </a:rPr>
                        <a:t>Asociación de Balnearios y Parques Acuáticos del Estado de Hidalgo A.C.</a:t>
                      </a:r>
                      <a:endParaRPr kumimoji="0" lang="es-ES" sz="1000" b="0" i="0" u="none" strike="noStrike" cap="none" normalizeH="0" baseline="0" dirty="0" smtClean="0">
                        <a:ln>
                          <a:noFill/>
                        </a:ln>
                        <a:solidFill>
                          <a:schemeClr val="tx1"/>
                        </a:solidFill>
                        <a:effectLst/>
                        <a:latin typeface="Arial" pitchFamily="34" charset="0"/>
                        <a:ea typeface="Arial Unicode MS" pitchFamily="34" charset="-128"/>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En coordinación con el PE de TIC y la Asociación se llevan a cabo los trabajos para desarrollar un portal web denominado Observatorio PYME Regional.</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encuentra en proceso la obtención del registro RENIECYT por parte de la Asociación, asesorados por personal docente del PE de TAL.</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brindo un curso taller a los integrantes de la Asociación para que obtengan su registro RENIECYT de forma particular.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Miembros de la Asociación asistieron a la reunión del Consejo de Vinculación y Pertinencia de la UTVM y a la 1era. Jornada Interdisciplinaria de Sustentabilidad realizadas en las instalaciones de la UTVM.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cs typeface="Arial" pitchFamily="34" charset="0"/>
                        </a:rPr>
                        <a:t>Asociación de Hoteles y Moteles del  Estado de Hidalgo A.C.</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En coordinación con el PE de TIC y la Asociación se llevan a cabo los trabajos para desarrollar un portal web denominado Observatorio PYME Regional.</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brindo un curso taller a los integrantes de la Asociación para que obtengan su registro RENIECYT de forma particular.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Miembros de la Asociación asistieron a la reunión del Consejo de Vinculación y Pertinencia de la UTVM y a la 1era. Jornada Interdisciplinaria de Sustentabilidad realizadas en las instalaciones de la UTVM.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8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cs typeface="Arial" pitchFamily="34" charset="0"/>
                        </a:rPr>
                        <a:t>INEGI</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En el proceso previo a la realización del Censo Poblacional 2010 la UTVM ha facilitado el uso de sus instalaciones.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50 egresados de diversos </a:t>
                      </a:r>
                      <a:r>
                        <a:rPr kumimoji="0" lang="es-ES" sz="1000" b="0" i="0" u="none" strike="noStrike" cap="none" normalizeH="0" baseline="0" dirty="0" err="1" smtClean="0">
                          <a:ln>
                            <a:noFill/>
                          </a:ln>
                          <a:solidFill>
                            <a:schemeClr val="tx1"/>
                          </a:solidFill>
                          <a:effectLst/>
                          <a:latin typeface="Arial" pitchFamily="34" charset="0"/>
                          <a:cs typeface="Arial" pitchFamily="34" charset="0"/>
                        </a:rPr>
                        <a:t>PE´s</a:t>
                      </a:r>
                      <a:r>
                        <a:rPr kumimoji="0" lang="es-ES" sz="1000" b="0" i="0" u="none" strike="noStrike" cap="none" normalizeH="0" baseline="0" dirty="0" smtClean="0">
                          <a:ln>
                            <a:noFill/>
                          </a:ln>
                          <a:solidFill>
                            <a:schemeClr val="tx1"/>
                          </a:solidFill>
                          <a:effectLst/>
                          <a:latin typeface="Arial" pitchFamily="34" charset="0"/>
                          <a:cs typeface="Arial" pitchFamily="34" charset="0"/>
                        </a:rPr>
                        <a:t> de la Institución se incorporaron a los trabajos del Censo de Población 2010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7"/>
          <p:cNvSpPr txBox="1">
            <a:spLocks noChangeArrowheads="1"/>
          </p:cNvSpPr>
          <p:nvPr/>
        </p:nvSpPr>
        <p:spPr bwMode="auto">
          <a:xfrm>
            <a:off x="3143250" y="428625"/>
            <a:ext cx="5895975" cy="584775"/>
          </a:xfrm>
          <a:prstGeom prst="rect">
            <a:avLst/>
          </a:prstGeom>
          <a:noFill/>
          <a:ln w="9525">
            <a:noFill/>
            <a:miter lim="800000"/>
            <a:headEnd/>
            <a:tailEnd/>
          </a:ln>
        </p:spPr>
        <p:txBody>
          <a:bodyPr>
            <a:spAutoFit/>
          </a:bodyPr>
          <a:lstStyle/>
          <a:p>
            <a:pPr lvl="1" algn="r"/>
            <a:r>
              <a:rPr lang="es-MX" sz="2000" b="1" dirty="0">
                <a:solidFill>
                  <a:srgbClr val="800000"/>
                </a:solidFill>
              </a:rPr>
              <a:t>Convenios</a:t>
            </a:r>
          </a:p>
          <a:p>
            <a:pPr lvl="1" algn="r"/>
            <a:r>
              <a:rPr lang="es-MX" sz="1200" b="1" dirty="0"/>
              <a:t>Se vincula con el proyecto </a:t>
            </a:r>
            <a:r>
              <a:rPr lang="es-MX" sz="1200" b="1" dirty="0">
                <a:solidFill>
                  <a:srgbClr val="800000"/>
                </a:solidFill>
              </a:rPr>
              <a:t>vinculación </a:t>
            </a:r>
            <a:r>
              <a:rPr lang="es-MX" sz="1200" b="1" dirty="0"/>
              <a:t>del </a:t>
            </a:r>
            <a:r>
              <a:rPr lang="es-MX" sz="1200" b="1" dirty="0" smtClean="0"/>
              <a:t>poa</a:t>
            </a:r>
            <a:endParaRPr lang="es-MX" sz="2000" b="1" dirty="0">
              <a:solidFill>
                <a:srgbClr val="800000"/>
              </a:solidFill>
            </a:endParaRPr>
          </a:p>
        </p:txBody>
      </p:sp>
      <p:sp>
        <p:nvSpPr>
          <p:cNvPr id="44035" name="Text Box 7"/>
          <p:cNvSpPr txBox="1">
            <a:spLocks noChangeArrowheads="1"/>
          </p:cNvSpPr>
          <p:nvPr/>
        </p:nvSpPr>
        <p:spPr bwMode="auto">
          <a:xfrm>
            <a:off x="4886325" y="142875"/>
            <a:ext cx="4143375" cy="400050"/>
          </a:xfrm>
          <a:prstGeom prst="rect">
            <a:avLst/>
          </a:prstGeom>
          <a:noFill/>
          <a:ln w="9525">
            <a:noFill/>
            <a:miter lim="800000"/>
            <a:headEnd/>
            <a:tailEnd/>
          </a:ln>
        </p:spPr>
        <p:txBody>
          <a:bodyPr>
            <a:spAutoFit/>
          </a:bodyPr>
          <a:lstStyle/>
          <a:p>
            <a:pPr algn="r"/>
            <a:r>
              <a:rPr lang="es-MX" sz="2000" b="1" dirty="0">
                <a:solidFill>
                  <a:srgbClr val="800000"/>
                </a:solidFill>
              </a:rPr>
              <a:t>IV. Vinculación</a:t>
            </a:r>
          </a:p>
        </p:txBody>
      </p:sp>
      <p:graphicFrame>
        <p:nvGraphicFramePr>
          <p:cNvPr id="14" name="13 Tabla"/>
          <p:cNvGraphicFramePr>
            <a:graphicFrameLocks noGrp="1"/>
          </p:cNvGraphicFramePr>
          <p:nvPr/>
        </p:nvGraphicFramePr>
        <p:xfrm>
          <a:off x="2000232" y="1393825"/>
          <a:ext cx="6815185" cy="5083812"/>
        </p:xfrm>
        <a:graphic>
          <a:graphicData uri="http://schemas.openxmlformats.org/drawingml/2006/table">
            <a:tbl>
              <a:tblPr/>
              <a:tblGrid>
                <a:gridCol w="1592676"/>
                <a:gridCol w="5222509"/>
              </a:tblGrid>
              <a:tr h="214298">
                <a:tc>
                  <a:txBody>
                    <a:bodyPr/>
                    <a:lstStyle/>
                    <a:p>
                      <a:pPr algn="ctr">
                        <a:lnSpc>
                          <a:spcPct val="115000"/>
                        </a:lnSpc>
                        <a:spcAft>
                          <a:spcPts val="0"/>
                        </a:spcAft>
                      </a:pPr>
                      <a:r>
                        <a:rPr lang="es-ES" sz="1000" b="1" dirty="0" smtClean="0">
                          <a:latin typeface="Arial" pitchFamily="34" charset="0"/>
                          <a:ea typeface="Calibri"/>
                          <a:cs typeface="Arial" pitchFamily="34" charset="0"/>
                        </a:rPr>
                        <a:t>Organización</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 sz="1000" b="1" dirty="0" smtClean="0">
                          <a:latin typeface="Arial" pitchFamily="34" charset="0"/>
                          <a:ea typeface="Calibri"/>
                          <a:cs typeface="Arial" pitchFamily="34" charset="0"/>
                        </a:rPr>
                        <a:t>Actividad desarrollada</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143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cs typeface="Arial" pitchFamily="34" charset="0"/>
                        </a:rPr>
                        <a:t>ISSSTE</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impartió curso de informática básica al personal de la región de Ixmiquilpan.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Arial Unicode MS" pitchFamily="34" charset="-128"/>
                          <a:cs typeface="Arial" pitchFamily="34" charset="0"/>
                        </a:rPr>
                        <a:t>COBAEH</a:t>
                      </a:r>
                      <a:endParaRPr kumimoji="0" lang="es-ES" sz="1000" b="0" i="0" u="none" strike="noStrike" cap="none" normalizeH="0" baseline="0" dirty="0" smtClean="0">
                        <a:ln>
                          <a:noFill/>
                        </a:ln>
                        <a:solidFill>
                          <a:schemeClr val="tx1"/>
                        </a:solidFill>
                        <a:effectLst/>
                        <a:latin typeface="Arial" pitchFamily="34" charset="0"/>
                        <a:ea typeface="Arial Unicode MS" pitchFamily="34" charset="-128"/>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prestaron las instalaciones deportivas de la UTVM para llevar a cabo las eliminatorias regionales de los juegos deportivos del COBAEH Zona 2.</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Estudiantes becarios del Programa Oportunidades de la zona 2 y zona 3 del COBAEH asistieron a la FVM 2010 sede Ixmiquilpan en las instalaciones del la UTVM.</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Personal Docente del COBAEH llevan a cabo en las instalaciones de la UTVM actividades de capacitación y actualización correspondientes al diplomado en EBC coordinado por la DGEMS.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Estudiantes del CEMSAD </a:t>
                      </a:r>
                      <a:r>
                        <a:rPr kumimoji="0" lang="es-ES" sz="1000" b="0" i="0" u="none" strike="noStrike" cap="none" normalizeH="0" baseline="0" dirty="0" err="1" smtClean="0">
                          <a:ln>
                            <a:noFill/>
                          </a:ln>
                          <a:solidFill>
                            <a:schemeClr val="tx1"/>
                          </a:solidFill>
                          <a:effectLst/>
                          <a:latin typeface="Arial" pitchFamily="34" charset="0"/>
                          <a:cs typeface="Arial" pitchFamily="34" charset="0"/>
                        </a:rPr>
                        <a:t>Orizabita</a:t>
                      </a:r>
                      <a:r>
                        <a:rPr kumimoji="0" lang="es-ES" sz="1000" b="0" i="0" u="none" strike="noStrike" cap="none" normalizeH="0" baseline="0" dirty="0" smtClean="0">
                          <a:ln>
                            <a:noFill/>
                          </a:ln>
                          <a:solidFill>
                            <a:schemeClr val="tx1"/>
                          </a:solidFill>
                          <a:effectLst/>
                          <a:latin typeface="Arial" pitchFamily="34" charset="0"/>
                          <a:cs typeface="Arial" pitchFamily="34" charset="0"/>
                        </a:rPr>
                        <a:t> realizaron sus practicas correspondientes a la capacitación en Turismo en los laboratorios de Turismo de la UTVM.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cs typeface="Arial" pitchFamily="34" charset="0"/>
                        </a:rPr>
                        <a:t>CECYTEH</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Personal Docente de la UTVM asistió como jurado calificador de los proyectos de Ciencia y Tecnología 2010 organizado por el CECYTEH Ixmiquilpan.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Estudiantes becarios del Programa Oportunidades de los </a:t>
                      </a:r>
                      <a:r>
                        <a:rPr kumimoji="0" lang="es-ES" sz="1000" b="0" i="0" u="none" strike="noStrike" cap="none" normalizeH="0" baseline="0" dirty="0" err="1" smtClean="0">
                          <a:ln>
                            <a:noFill/>
                          </a:ln>
                          <a:solidFill>
                            <a:schemeClr val="tx1"/>
                          </a:solidFill>
                          <a:effectLst/>
                          <a:latin typeface="Arial" pitchFamily="34" charset="0"/>
                          <a:cs typeface="Arial" pitchFamily="34" charset="0"/>
                        </a:rPr>
                        <a:t>CECYTEH´s</a:t>
                      </a:r>
                      <a:r>
                        <a:rPr kumimoji="0" lang="es-ES" sz="1000" b="0" i="0" u="none" strike="noStrike" cap="none" normalizeH="0" baseline="0" dirty="0" smtClean="0">
                          <a:ln>
                            <a:noFill/>
                          </a:ln>
                          <a:solidFill>
                            <a:schemeClr val="tx1"/>
                          </a:solidFill>
                          <a:effectLst/>
                          <a:latin typeface="Arial" pitchFamily="34" charset="0"/>
                          <a:cs typeface="Arial" pitchFamily="34" charset="0"/>
                        </a:rPr>
                        <a:t> HUICHAPAN e IXMIQUILPAN asistieron a la FVM 2010 sede Ixmiquilpan en las instalaciones del la UTVM.</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Personal Docente del CECYTEH llevan a cabo en las instalaciones de la UTVM actividades de capacitación y actualización correspondientes al diplomado en EBC coordinado por la DGEMS.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Arial" pitchFamily="34" charset="0"/>
                          <a:ea typeface="Arial Unicode MS" pitchFamily="34" charset="-128"/>
                          <a:cs typeface="Arial" pitchFamily="34" charset="0"/>
                        </a:rPr>
                        <a:t>Municipio de Alfajayucan, Hgo.</a:t>
                      </a:r>
                      <a:endParaRPr kumimoji="0" lang="es-ES" sz="1000" b="0" i="0" u="none" strike="noStrike" cap="none" normalizeH="0" baseline="0" smtClean="0">
                        <a:ln>
                          <a:noFill/>
                        </a:ln>
                        <a:solidFill>
                          <a:schemeClr val="tx1"/>
                        </a:solidFill>
                        <a:effectLst/>
                        <a:latin typeface="Arial" pitchFamily="34" charset="0"/>
                        <a:ea typeface="Arial Unicode MS" pitchFamily="34" charset="-128"/>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realizaron reuniones de trabajo con delegados, comisariados, regidores municipales para darles a conocer la Agencia de Desarrollo Universitaria.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Arial" pitchFamily="34" charset="0"/>
                          <a:ea typeface="Arial Unicode MS" pitchFamily="34" charset="-128"/>
                          <a:cs typeface="Arial" pitchFamily="34" charset="0"/>
                        </a:rPr>
                        <a:t>UAEH</a:t>
                      </a:r>
                      <a:endParaRPr kumimoji="0" lang="es-ES" sz="1000" b="0" i="0" u="none" strike="noStrike" cap="none" normalizeH="0" baseline="0" smtClean="0">
                        <a:ln>
                          <a:noFill/>
                        </a:ln>
                        <a:solidFill>
                          <a:schemeClr val="tx1"/>
                        </a:solidFill>
                        <a:effectLst/>
                        <a:latin typeface="Arial" pitchFamily="34" charset="0"/>
                        <a:ea typeface="Arial Unicode MS" pitchFamily="34" charset="-128"/>
                        <a:cs typeface="Arial"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cs typeface="Arial" pitchFamily="34" charset="0"/>
                        </a:rPr>
                        <a:t>Se realizo la presentación de la Orquesta Filarmónica de la UAEH en las instalaciones de la UTVM en el marco de la 1er jornada interdisciplinaria de sustentabilidad.</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Arial" pitchFamily="34" charset="0"/>
                          <a:cs typeface="Arial" pitchFamily="34" charset="0"/>
                        </a:rPr>
                        <a:t>Se asistió a la Caravana del Emprendedor con sede las instalaciones de la UAEH, al evento organizado por la SE, SEDECO; SEPH y la RIEH.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8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cs typeface="Arial" pitchFamily="34" charset="0"/>
                        </a:rPr>
                        <a:t>Red de Incubadoras de Empresas del Estado de Hidalgo (RIEH)</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asistió a reuniones de trabajo con los integrantes de la RIEH para tratar asuntos relacionados a las estrategias para impulsar a las incubadoras y a sus incubados en ele estado.</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cs typeface="Arial" pitchFamily="34" charset="0"/>
                        </a:rPr>
                        <a:t>Se asistió a la Caravana del Emprendedor con sede las instalaciones de la UAEH, al evento organizado por la SE, SEDECO; SEPH y la RIEH con la finalidad de promover las empresa de éxito de las incubadoras y realizar actividades que promuevan el </a:t>
                      </a:r>
                      <a:r>
                        <a:rPr kumimoji="0" lang="es-ES" sz="1000" b="0" i="0" u="none" strike="noStrike" cap="none" normalizeH="0" baseline="0" dirty="0" err="1" smtClean="0">
                          <a:ln>
                            <a:noFill/>
                          </a:ln>
                          <a:solidFill>
                            <a:schemeClr val="tx1"/>
                          </a:solidFill>
                          <a:effectLst/>
                          <a:latin typeface="Arial" pitchFamily="34" charset="0"/>
                          <a:cs typeface="Arial" pitchFamily="34" charset="0"/>
                        </a:rPr>
                        <a:t>emprendedurismo</a:t>
                      </a:r>
                      <a:r>
                        <a:rPr kumimoji="0" lang="es-ES" sz="1000" b="0" i="0" u="none" strike="noStrike" cap="none" normalizeH="0" baseline="0" dirty="0" smtClean="0">
                          <a:ln>
                            <a:noFill/>
                          </a:ln>
                          <a:solidFill>
                            <a:schemeClr val="tx1"/>
                          </a:solidFill>
                          <a:effectLst/>
                          <a:latin typeface="Arial" pitchFamily="34" charset="0"/>
                          <a:cs typeface="Arial" pitchFamily="34" charset="0"/>
                        </a:rPr>
                        <a:t> en el estado.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7"/>
          <p:cNvSpPr txBox="1">
            <a:spLocks noChangeArrowheads="1"/>
          </p:cNvSpPr>
          <p:nvPr/>
        </p:nvSpPr>
        <p:spPr bwMode="auto">
          <a:xfrm>
            <a:off x="4252913" y="428625"/>
            <a:ext cx="4786312" cy="584775"/>
          </a:xfrm>
          <a:prstGeom prst="rect">
            <a:avLst/>
          </a:prstGeom>
          <a:noFill/>
          <a:ln w="9525">
            <a:noFill/>
            <a:miter lim="800000"/>
            <a:headEnd/>
            <a:tailEnd/>
          </a:ln>
        </p:spPr>
        <p:txBody>
          <a:bodyPr>
            <a:spAutoFit/>
          </a:bodyPr>
          <a:lstStyle/>
          <a:p>
            <a:pPr lvl="1" algn="r"/>
            <a:r>
              <a:rPr lang="es-MX" sz="2000" b="1" dirty="0">
                <a:solidFill>
                  <a:srgbClr val="800000"/>
                </a:solidFill>
              </a:rPr>
              <a:t>Convenios</a:t>
            </a:r>
          </a:p>
          <a:p>
            <a:pPr lvl="1" algn="r"/>
            <a:r>
              <a:rPr lang="es-MX" sz="1200" b="1" dirty="0"/>
              <a:t>Se vincula con el proyecto </a:t>
            </a:r>
            <a:r>
              <a:rPr lang="es-MX" sz="1200" b="1" dirty="0">
                <a:solidFill>
                  <a:srgbClr val="800000"/>
                </a:solidFill>
              </a:rPr>
              <a:t>vinculación </a:t>
            </a:r>
            <a:r>
              <a:rPr lang="es-MX" sz="1200" b="1" dirty="0"/>
              <a:t>del </a:t>
            </a:r>
            <a:r>
              <a:rPr lang="es-MX" sz="1200" b="1" dirty="0" smtClean="0"/>
              <a:t>poa</a:t>
            </a:r>
            <a:endParaRPr lang="es-MX" sz="2000" b="1" dirty="0">
              <a:solidFill>
                <a:srgbClr val="800000"/>
              </a:solidFill>
            </a:endParaRPr>
          </a:p>
        </p:txBody>
      </p:sp>
      <p:sp>
        <p:nvSpPr>
          <p:cNvPr id="45059" name="Text Box 7"/>
          <p:cNvSpPr txBox="1">
            <a:spLocks noChangeArrowheads="1"/>
          </p:cNvSpPr>
          <p:nvPr/>
        </p:nvSpPr>
        <p:spPr bwMode="auto">
          <a:xfrm>
            <a:off x="4886325" y="142875"/>
            <a:ext cx="4143375" cy="400050"/>
          </a:xfrm>
          <a:prstGeom prst="rect">
            <a:avLst/>
          </a:prstGeom>
          <a:noFill/>
          <a:ln w="9525">
            <a:noFill/>
            <a:miter lim="800000"/>
            <a:headEnd/>
            <a:tailEnd/>
          </a:ln>
        </p:spPr>
        <p:txBody>
          <a:bodyPr>
            <a:spAutoFit/>
          </a:bodyPr>
          <a:lstStyle/>
          <a:p>
            <a:pPr algn="r"/>
            <a:r>
              <a:rPr lang="es-MX" sz="2000" b="1" dirty="0">
                <a:solidFill>
                  <a:srgbClr val="800000"/>
                </a:solidFill>
              </a:rPr>
              <a:t>IV. Vinculación</a:t>
            </a:r>
          </a:p>
        </p:txBody>
      </p:sp>
      <p:graphicFrame>
        <p:nvGraphicFramePr>
          <p:cNvPr id="14" name="13 Tabla"/>
          <p:cNvGraphicFramePr>
            <a:graphicFrameLocks noGrp="1"/>
          </p:cNvGraphicFramePr>
          <p:nvPr/>
        </p:nvGraphicFramePr>
        <p:xfrm>
          <a:off x="2009775" y="1400175"/>
          <a:ext cx="6815185" cy="2957498"/>
        </p:xfrm>
        <a:graphic>
          <a:graphicData uri="http://schemas.openxmlformats.org/drawingml/2006/table">
            <a:tbl>
              <a:tblPr/>
              <a:tblGrid>
                <a:gridCol w="1592676"/>
                <a:gridCol w="5222509"/>
              </a:tblGrid>
              <a:tr h="214298">
                <a:tc>
                  <a:txBody>
                    <a:bodyPr/>
                    <a:lstStyle/>
                    <a:p>
                      <a:pPr algn="ctr">
                        <a:lnSpc>
                          <a:spcPct val="115000"/>
                        </a:lnSpc>
                        <a:spcAft>
                          <a:spcPts val="0"/>
                        </a:spcAft>
                      </a:pPr>
                      <a:r>
                        <a:rPr lang="es-ES" sz="1000" b="1" dirty="0" smtClean="0">
                          <a:latin typeface="Arial" pitchFamily="34" charset="0"/>
                          <a:ea typeface="Calibri"/>
                          <a:cs typeface="Arial" pitchFamily="34" charset="0"/>
                        </a:rPr>
                        <a:t>Organización</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 sz="1000" b="1" dirty="0" smtClean="0">
                          <a:latin typeface="Arial" pitchFamily="34" charset="0"/>
                          <a:ea typeface="Calibri"/>
                          <a:cs typeface="Arial" pitchFamily="34" charset="0"/>
                        </a:rPr>
                        <a:t>Actividad desarrollada</a:t>
                      </a:r>
                      <a:endParaRPr lang="es-MX" sz="1000" b="1" dirty="0">
                        <a:latin typeface="Arial" pitchFamily="34" charset="0"/>
                        <a:ea typeface="Calibri"/>
                        <a:cs typeface="Arial" pitchFamily="34" charset="0"/>
                      </a:endParaRPr>
                    </a:p>
                  </a:txBody>
                  <a:tcPr marL="53009" marR="530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14314">
                <a:tc>
                  <a:txBody>
                    <a:bodyPr/>
                    <a:lstStyle/>
                    <a:p>
                      <a:pPr algn="ctr">
                        <a:spcAft>
                          <a:spcPts val="0"/>
                        </a:spcAft>
                      </a:pPr>
                      <a:r>
                        <a:rPr lang="es-ES" sz="1000" b="1" dirty="0">
                          <a:solidFill>
                            <a:schemeClr val="tx1"/>
                          </a:solidFill>
                          <a:latin typeface="Arial" pitchFamily="34" charset="0"/>
                          <a:ea typeface="Arial Unicode MS"/>
                          <a:cs typeface="Arial" pitchFamily="34" charset="0"/>
                        </a:rPr>
                        <a:t>Presidencia Municipal de Santiago de Anaya, Hgo.</a:t>
                      </a:r>
                      <a:endParaRPr lang="es-ES" sz="10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dirty="0" smtClean="0">
                          <a:solidFill>
                            <a:schemeClr val="tx1"/>
                          </a:solidFill>
                          <a:latin typeface="Arial" pitchFamily="34" charset="0"/>
                          <a:ea typeface="Times New Roman"/>
                          <a:cs typeface="Arial" pitchFamily="34" charset="0"/>
                        </a:rPr>
                        <a:t>Se realizaron reuniones de trabajo con delegados, comisariados, regidores municipales para darles a conocer la Agencia de Desarrollo Universitaria.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14">
                <a:tc>
                  <a:txBody>
                    <a:bodyPr/>
                    <a:lstStyle/>
                    <a:p>
                      <a:pPr algn="ctr">
                        <a:spcAft>
                          <a:spcPts val="0"/>
                        </a:spcAft>
                      </a:pPr>
                      <a:r>
                        <a:rPr lang="es-ES" sz="1000" b="1" dirty="0">
                          <a:solidFill>
                            <a:schemeClr val="tx1"/>
                          </a:solidFill>
                          <a:latin typeface="Arial" pitchFamily="34" charset="0"/>
                          <a:ea typeface="Arial Unicode MS"/>
                          <a:cs typeface="Arial" pitchFamily="34" charset="0"/>
                        </a:rPr>
                        <a:t>Fondo PYME 2009</a:t>
                      </a:r>
                      <a:endParaRPr lang="es-ES" sz="10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000" dirty="0" smtClean="0">
                          <a:solidFill>
                            <a:schemeClr val="tx1"/>
                          </a:solidFill>
                          <a:latin typeface="Arial" pitchFamily="34" charset="0"/>
                          <a:ea typeface="Times New Roman"/>
                          <a:cs typeface="Arial" pitchFamily="34" charset="0"/>
                        </a:rPr>
                        <a:t>Se encuentra</a:t>
                      </a:r>
                      <a:r>
                        <a:rPr lang="es-ES" sz="1000" baseline="0" dirty="0" smtClean="0">
                          <a:solidFill>
                            <a:schemeClr val="tx1"/>
                          </a:solidFill>
                          <a:latin typeface="Arial" pitchFamily="34" charset="0"/>
                          <a:ea typeface="Times New Roman"/>
                          <a:cs typeface="Arial" pitchFamily="34" charset="0"/>
                        </a:rPr>
                        <a:t> en proceso de comprobación los recursos asignados a los proyectos en proceso de incubación correspondientes a la 5ta. Convocatoria.</a:t>
                      </a:r>
                      <a:endParaRPr lang="es-ES" sz="1000" dirty="0">
                        <a:solidFill>
                          <a:schemeClr val="tx1"/>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314">
                <a:tc>
                  <a:txBody>
                    <a:bodyPr/>
                    <a:lstStyle/>
                    <a:p>
                      <a:pPr algn="ctr">
                        <a:spcAft>
                          <a:spcPts val="0"/>
                        </a:spcAft>
                      </a:pPr>
                      <a:r>
                        <a:rPr lang="es-ES" sz="1000" b="1" dirty="0">
                          <a:solidFill>
                            <a:schemeClr val="tx1"/>
                          </a:solidFill>
                          <a:latin typeface="Arial" pitchFamily="34" charset="0"/>
                          <a:ea typeface="Arial Unicode MS"/>
                          <a:cs typeface="Arial" pitchFamily="34" charset="0"/>
                        </a:rPr>
                        <a:t>Centro de Innovación Italiano – Mexicano en Manufactura de Alta Tecnología Hidalgo A.C.</a:t>
                      </a:r>
                      <a:endParaRPr lang="es-ES" sz="10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000" dirty="0" smtClean="0">
                          <a:solidFill>
                            <a:schemeClr val="tx1"/>
                          </a:solidFill>
                          <a:latin typeface="Arial" pitchFamily="34" charset="0"/>
                          <a:ea typeface="Times New Roman"/>
                          <a:cs typeface="Arial" pitchFamily="34" charset="0"/>
                        </a:rPr>
                        <a:t>Se realizaron</a:t>
                      </a:r>
                      <a:r>
                        <a:rPr lang="es-MX" sz="1000" baseline="0" dirty="0" smtClean="0">
                          <a:solidFill>
                            <a:schemeClr val="tx1"/>
                          </a:solidFill>
                          <a:latin typeface="Arial" pitchFamily="34" charset="0"/>
                          <a:ea typeface="Times New Roman"/>
                          <a:cs typeface="Arial" pitchFamily="34" charset="0"/>
                        </a:rPr>
                        <a:t> los trabajos para ofrecer el curso taller Procesos de Conformado en las instalaciones de la planta del CIIMMATH a los estudiantes de Ingeniería en Metal Mecánica.</a:t>
                      </a:r>
                      <a:endParaRPr lang="es-ES" sz="1000" dirty="0">
                        <a:solidFill>
                          <a:schemeClr val="tx1"/>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124">
                <a:tc>
                  <a:txBody>
                    <a:bodyPr/>
                    <a:lstStyle/>
                    <a:p>
                      <a:pPr algn="ctr">
                        <a:spcAft>
                          <a:spcPts val="0"/>
                        </a:spcAft>
                      </a:pPr>
                      <a:r>
                        <a:rPr lang="es-ES" sz="1000" b="1" dirty="0" smtClean="0">
                          <a:solidFill>
                            <a:schemeClr val="tx1"/>
                          </a:solidFill>
                          <a:latin typeface="Arial" pitchFamily="34" charset="0"/>
                          <a:ea typeface="Arial Unicode MS"/>
                          <a:cs typeface="Arial" pitchFamily="34" charset="0"/>
                        </a:rPr>
                        <a:t>Universidad de la Tierra</a:t>
                      </a:r>
                      <a:endParaRPr lang="es-ES" sz="10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000" dirty="0" smtClean="0">
                          <a:solidFill>
                            <a:schemeClr val="tx1"/>
                          </a:solidFill>
                          <a:latin typeface="Arial" pitchFamily="34" charset="0"/>
                          <a:ea typeface="Times New Roman"/>
                          <a:cs typeface="Arial" pitchFamily="34" charset="0"/>
                        </a:rPr>
                        <a:t>Estudiantes de los PE</a:t>
                      </a:r>
                      <a:r>
                        <a:rPr lang="es-ES" sz="1000" baseline="0" dirty="0" smtClean="0">
                          <a:solidFill>
                            <a:schemeClr val="tx1"/>
                          </a:solidFill>
                          <a:latin typeface="Arial" pitchFamily="34" charset="0"/>
                          <a:ea typeface="Times New Roman"/>
                          <a:cs typeface="Arial" pitchFamily="34" charset="0"/>
                        </a:rPr>
                        <a:t> de Turismo y de Energías Renovables asistieron al Foro de Sustentabilidad convocada por la U de la T.</a:t>
                      </a:r>
                    </a:p>
                    <a:p>
                      <a:pPr algn="just">
                        <a:spcAft>
                          <a:spcPts val="0"/>
                        </a:spcAft>
                      </a:pPr>
                      <a:r>
                        <a:rPr lang="es-ES" sz="1000" baseline="0" dirty="0" smtClean="0">
                          <a:solidFill>
                            <a:schemeClr val="tx1"/>
                          </a:solidFill>
                          <a:latin typeface="Arial" pitchFamily="34" charset="0"/>
                          <a:ea typeface="Times New Roman"/>
                          <a:cs typeface="Arial" pitchFamily="34" charset="0"/>
                        </a:rPr>
                        <a:t>Personal Docente de la UTVM impartió ponencia sobre educación ambiental en el Foro de Sustentabilidad.</a:t>
                      </a:r>
                      <a:endParaRPr lang="es-ES" sz="1000" dirty="0">
                        <a:solidFill>
                          <a:schemeClr val="tx1"/>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000">
                <a:tc>
                  <a:txBody>
                    <a:bodyPr/>
                    <a:lstStyle/>
                    <a:p>
                      <a:pPr algn="ctr">
                        <a:spcAft>
                          <a:spcPts val="0"/>
                        </a:spcAft>
                      </a:pPr>
                      <a:r>
                        <a:rPr lang="es-ES" sz="1000" b="1" dirty="0" smtClean="0">
                          <a:solidFill>
                            <a:schemeClr val="tx1"/>
                          </a:solidFill>
                          <a:latin typeface="Arial" pitchFamily="34" charset="0"/>
                          <a:ea typeface="Times New Roman"/>
                          <a:cs typeface="Arial" pitchFamily="34" charset="0"/>
                        </a:rPr>
                        <a:t>Motores Mc</a:t>
                      </a:r>
                      <a:r>
                        <a:rPr lang="es-ES" sz="1000" b="1" baseline="0" dirty="0" smtClean="0">
                          <a:solidFill>
                            <a:schemeClr val="tx1"/>
                          </a:solidFill>
                          <a:latin typeface="Arial" pitchFamily="34" charset="0"/>
                          <a:ea typeface="Times New Roman"/>
                          <a:cs typeface="Arial" pitchFamily="34" charset="0"/>
                        </a:rPr>
                        <a:t> </a:t>
                      </a:r>
                      <a:r>
                        <a:rPr lang="es-ES" sz="1000" b="1" baseline="0" dirty="0" err="1" smtClean="0">
                          <a:solidFill>
                            <a:schemeClr val="tx1"/>
                          </a:solidFill>
                          <a:latin typeface="Arial" pitchFamily="34" charset="0"/>
                          <a:ea typeface="Times New Roman"/>
                          <a:cs typeface="Arial" pitchFamily="34" charset="0"/>
                        </a:rPr>
                        <a:t>Millan</a:t>
                      </a:r>
                      <a:r>
                        <a:rPr lang="es-ES" sz="1000" b="1" baseline="0" dirty="0" smtClean="0">
                          <a:solidFill>
                            <a:schemeClr val="tx1"/>
                          </a:solidFill>
                          <a:latin typeface="Arial" pitchFamily="34" charset="0"/>
                          <a:ea typeface="Times New Roman"/>
                          <a:cs typeface="Arial" pitchFamily="34" charset="0"/>
                        </a:rPr>
                        <a:t> SA de CV</a:t>
                      </a:r>
                      <a:endParaRPr lang="es-ES" sz="1000" b="1"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000" dirty="0" smtClean="0">
                          <a:solidFill>
                            <a:schemeClr val="tx1"/>
                          </a:solidFill>
                          <a:latin typeface="Arial" pitchFamily="34" charset="0"/>
                          <a:ea typeface="Times New Roman"/>
                          <a:cs typeface="Arial" pitchFamily="34" charset="0"/>
                        </a:rPr>
                        <a:t>Derivado del convenio se</a:t>
                      </a:r>
                      <a:r>
                        <a:rPr lang="es-ES" sz="1000" baseline="0" dirty="0" smtClean="0">
                          <a:solidFill>
                            <a:schemeClr val="tx1"/>
                          </a:solidFill>
                          <a:latin typeface="Arial" pitchFamily="34" charset="0"/>
                          <a:ea typeface="Times New Roman"/>
                          <a:cs typeface="Arial" pitchFamily="34" charset="0"/>
                        </a:rPr>
                        <a:t> participo de forma conjunta en la convocatoria de CONACYT para buscar financiamiento para proyectos estratégicos.</a:t>
                      </a:r>
                    </a:p>
                    <a:p>
                      <a:pPr algn="just">
                        <a:spcAft>
                          <a:spcPts val="0"/>
                        </a:spcAft>
                      </a:pPr>
                      <a:r>
                        <a:rPr lang="es-ES" sz="1000" baseline="0" dirty="0" smtClean="0">
                          <a:solidFill>
                            <a:schemeClr val="tx1"/>
                          </a:solidFill>
                          <a:latin typeface="Arial" pitchFamily="34" charset="0"/>
                          <a:ea typeface="Times New Roman"/>
                          <a:cs typeface="Arial" pitchFamily="34" charset="0"/>
                        </a:rPr>
                        <a:t>Se tiene programado realizar seis estadías de estudiantes del PE de Electricidad y Electrónica Industrial en el próximo cuatrimestre.</a:t>
                      </a:r>
                      <a:endParaRPr lang="es-ES" sz="1000" dirty="0">
                        <a:solidFill>
                          <a:schemeClr val="tx1"/>
                        </a:solidFill>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2673350" y="4929188"/>
          <a:ext cx="5537200" cy="571504"/>
        </p:xfrm>
        <a:graphic>
          <a:graphicData uri="http://schemas.openxmlformats.org/drawingml/2006/table">
            <a:tbl>
              <a:tblPr/>
              <a:tblGrid>
                <a:gridCol w="1402080"/>
                <a:gridCol w="1366520"/>
                <a:gridCol w="1384300"/>
                <a:gridCol w="1384300"/>
              </a:tblGrid>
              <a:tr h="0">
                <a:tc>
                  <a:txBody>
                    <a:bodyPr/>
                    <a:lstStyle/>
                    <a:p>
                      <a:pPr algn="ctr">
                        <a:spcAft>
                          <a:spcPts val="0"/>
                        </a:spcAft>
                      </a:pPr>
                      <a:r>
                        <a:rPr lang="es-MX" sz="1000" b="1" dirty="0">
                          <a:solidFill>
                            <a:schemeClr val="tx1"/>
                          </a:solidFill>
                          <a:latin typeface="Arial"/>
                          <a:ea typeface="Times New Roman"/>
                          <a:cs typeface="Times New Roman"/>
                        </a:rPr>
                        <a:t>Convenios Firmados</a:t>
                      </a:r>
                      <a:endParaRPr lang="es-ES" sz="100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MX" sz="1000" b="1" dirty="0">
                          <a:solidFill>
                            <a:schemeClr val="tx1"/>
                          </a:solidFill>
                          <a:latin typeface="Arial"/>
                          <a:ea typeface="Times New Roman"/>
                          <a:cs typeface="Times New Roman"/>
                        </a:rPr>
                        <a:t>Convenios vigentes</a:t>
                      </a:r>
                      <a:endParaRPr lang="es-ES" sz="100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MX" sz="1000" b="1" dirty="0">
                          <a:solidFill>
                            <a:schemeClr val="tx1"/>
                          </a:solidFill>
                          <a:latin typeface="Arial"/>
                          <a:ea typeface="Times New Roman"/>
                          <a:cs typeface="Times New Roman"/>
                        </a:rPr>
                        <a:t>Convenios que se están aplicando</a:t>
                      </a:r>
                      <a:endParaRPr lang="es-ES" sz="100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spcAft>
                          <a:spcPts val="0"/>
                        </a:spcAft>
                      </a:pPr>
                      <a:r>
                        <a:rPr lang="es-MX" sz="1000" b="1" dirty="0">
                          <a:solidFill>
                            <a:schemeClr val="tx1"/>
                          </a:solidFill>
                          <a:latin typeface="Arial"/>
                          <a:ea typeface="Times New Roman"/>
                          <a:cs typeface="Times New Roman"/>
                        </a:rPr>
                        <a:t>Convenios no vigentes</a:t>
                      </a:r>
                      <a:endParaRPr lang="es-ES" sz="100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66704">
                <a:tc>
                  <a:txBody>
                    <a:bodyPr/>
                    <a:lstStyle/>
                    <a:p>
                      <a:pPr algn="ctr">
                        <a:spcAft>
                          <a:spcPts val="0"/>
                        </a:spcAft>
                      </a:pPr>
                      <a:r>
                        <a:rPr lang="es-MX" sz="1000" b="1" dirty="0" smtClean="0">
                          <a:latin typeface="Arial"/>
                          <a:ea typeface="Times New Roman"/>
                          <a:cs typeface="Times New Roman"/>
                        </a:rPr>
                        <a:t>114</a:t>
                      </a:r>
                      <a:endParaRPr lang="es-ES" sz="10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000" b="1" dirty="0" smtClean="0">
                          <a:latin typeface="Arial"/>
                          <a:ea typeface="Times New Roman"/>
                          <a:cs typeface="Times New Roman"/>
                        </a:rPr>
                        <a:t>59</a:t>
                      </a:r>
                      <a:endParaRPr lang="es-ES" sz="10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000" b="1" dirty="0" smtClean="0">
                          <a:latin typeface="Arial"/>
                          <a:ea typeface="Times New Roman"/>
                          <a:cs typeface="Times New Roman"/>
                        </a:rPr>
                        <a:t>49</a:t>
                      </a:r>
                      <a:endParaRPr lang="es-ES" sz="10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000" b="1" dirty="0" smtClean="0">
                          <a:latin typeface="Arial"/>
                          <a:ea typeface="Times New Roman"/>
                          <a:cs typeface="Times New Roman"/>
                        </a:rPr>
                        <a:t>55</a:t>
                      </a:r>
                      <a:endParaRPr lang="es-ES" sz="10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7"/>
          <p:cNvSpPr txBox="1">
            <a:spLocks noChangeArrowheads="1"/>
          </p:cNvSpPr>
          <p:nvPr/>
        </p:nvSpPr>
        <p:spPr bwMode="auto">
          <a:xfrm>
            <a:off x="1643042" y="457200"/>
            <a:ext cx="7396183" cy="892552"/>
          </a:xfrm>
          <a:prstGeom prst="rect">
            <a:avLst/>
          </a:prstGeom>
          <a:noFill/>
          <a:ln w="9525">
            <a:noFill/>
            <a:miter lim="800000"/>
            <a:headEnd/>
            <a:tailEnd/>
          </a:ln>
        </p:spPr>
        <p:txBody>
          <a:bodyPr wrap="square">
            <a:spAutoFit/>
          </a:bodyPr>
          <a:lstStyle/>
          <a:p>
            <a:pPr lvl="1" algn="r"/>
            <a:r>
              <a:rPr lang="es-MX" sz="2000" b="1" dirty="0">
                <a:solidFill>
                  <a:srgbClr val="800000"/>
                </a:solidFill>
              </a:rPr>
              <a:t>Programa Educativo de Administración y Evaluación de Proyectos</a:t>
            </a:r>
          </a:p>
          <a:p>
            <a:pPr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sp>
        <p:nvSpPr>
          <p:cNvPr id="46083"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pic>
        <p:nvPicPr>
          <p:cNvPr id="46084" name="Picture 4" descr="C:\Planeación\2010\Consejo Directivo\Consejo 42\Boletines Prensa con fotos\saNTANDER.jpg"/>
          <p:cNvPicPr>
            <a:picLocks noChangeAspect="1" noChangeArrowheads="1"/>
          </p:cNvPicPr>
          <p:nvPr/>
        </p:nvPicPr>
        <p:blipFill>
          <a:blip r:embed="rId3" cstate="print"/>
          <a:srcRect/>
          <a:stretch>
            <a:fillRect/>
          </a:stretch>
        </p:blipFill>
        <p:spPr bwMode="auto">
          <a:xfrm>
            <a:off x="6453153" y="1778002"/>
            <a:ext cx="2357454" cy="1766792"/>
          </a:xfrm>
          <a:prstGeom prst="rect">
            <a:avLst/>
          </a:prstGeom>
          <a:noFill/>
          <a:ln w="9525">
            <a:noFill/>
            <a:miter lim="800000"/>
            <a:headEnd/>
            <a:tailEnd/>
          </a:ln>
        </p:spPr>
      </p:pic>
      <p:sp>
        <p:nvSpPr>
          <p:cNvPr id="46085" name="Rectangle 5"/>
          <p:cNvSpPr>
            <a:spLocks noChangeArrowheads="1"/>
          </p:cNvSpPr>
          <p:nvPr/>
        </p:nvSpPr>
        <p:spPr bwMode="auto">
          <a:xfrm>
            <a:off x="1919269" y="1682752"/>
            <a:ext cx="4481512" cy="2032000"/>
          </a:xfrm>
          <a:prstGeom prst="rect">
            <a:avLst/>
          </a:prstGeom>
          <a:noFill/>
          <a:ln w="9525">
            <a:noFill/>
            <a:miter lim="800000"/>
            <a:headEnd/>
            <a:tailEnd/>
          </a:ln>
        </p:spPr>
        <p:txBody>
          <a:bodyPr anchor="ctr">
            <a:spAutoFit/>
          </a:bodyPr>
          <a:lstStyle/>
          <a:p>
            <a:pPr algn="just" eaLnBrk="0" hangingPunct="0">
              <a:buSzPct val="150000"/>
            </a:pPr>
            <a:r>
              <a:rPr lang="es-ES" sz="1400" b="0" dirty="0">
                <a:ea typeface="Times New Roman" pitchFamily="18" charset="0"/>
                <a:cs typeface="Arial" charset="0"/>
              </a:rPr>
              <a:t>Estudiantes de la Universidad Tecnológica del Valle del Mezquital pertenecientes al Programa Educativo de Administración y Evaluación de Proyectos, obtuvieron reconocimiento de cuarto lugar en la reciente entrega Premio Santander </a:t>
            </a:r>
            <a:r>
              <a:rPr lang="es-ES" sz="1400" b="0" dirty="0" err="1">
                <a:ea typeface="Times New Roman" pitchFamily="18" charset="0"/>
                <a:cs typeface="Arial" charset="0"/>
              </a:rPr>
              <a:t>Serfin</a:t>
            </a:r>
            <a:r>
              <a:rPr lang="es-ES" sz="1400" b="0" dirty="0">
                <a:ea typeface="Times New Roman" pitchFamily="18" charset="0"/>
                <a:cs typeface="Arial" charset="0"/>
              </a:rPr>
              <a:t> a la Innovación Empresarial 2009, por el proyecto </a:t>
            </a:r>
            <a:r>
              <a:rPr lang="es-ES" sz="1400" b="0" i="1" dirty="0">
                <a:ea typeface="Times New Roman" pitchFamily="18" charset="0"/>
                <a:cs typeface="Arial" charset="0"/>
              </a:rPr>
              <a:t>Centro de Limpieza, Desinfección y Empacadora de Hortalizas, IXMIMEX</a:t>
            </a:r>
            <a:r>
              <a:rPr lang="es-ES" sz="1400" b="0" dirty="0">
                <a:ea typeface="Times New Roman" pitchFamily="18" charset="0"/>
                <a:cs typeface="Arial" charset="0"/>
              </a:rPr>
              <a:t>, en la categoría de proyectos de impacto social. </a:t>
            </a:r>
          </a:p>
        </p:txBody>
      </p:sp>
      <p:sp>
        <p:nvSpPr>
          <p:cNvPr id="46086" name="Rectangle 6"/>
          <p:cNvSpPr>
            <a:spLocks noChangeArrowheads="1"/>
          </p:cNvSpPr>
          <p:nvPr/>
        </p:nvSpPr>
        <p:spPr bwMode="auto">
          <a:xfrm>
            <a:off x="4572000" y="4022834"/>
            <a:ext cx="4286279" cy="1815882"/>
          </a:xfrm>
          <a:prstGeom prst="rect">
            <a:avLst/>
          </a:prstGeom>
          <a:noFill/>
          <a:ln w="9525">
            <a:noFill/>
            <a:miter lim="800000"/>
            <a:headEnd/>
            <a:tailEnd/>
          </a:ln>
        </p:spPr>
        <p:txBody>
          <a:bodyPr wrap="square" anchor="ctr">
            <a:spAutoFit/>
          </a:bodyPr>
          <a:lstStyle/>
          <a:p>
            <a:pPr algn="just" eaLnBrk="0" hangingPunct="0"/>
            <a:r>
              <a:rPr lang="es-ES" sz="1400" dirty="0">
                <a:ea typeface="Times New Roman" pitchFamily="18" charset="0"/>
                <a:cs typeface="Arial" charset="0"/>
              </a:rPr>
              <a:t>El </a:t>
            </a:r>
            <a:r>
              <a:rPr lang="es-ES" sz="1400" dirty="0" smtClean="0"/>
              <a:t>VII Congreso Nacional de Administración, Innovación y Desarrollo Empresarial d</a:t>
            </a:r>
            <a:r>
              <a:rPr lang="es-ES" sz="1400" dirty="0" smtClean="0">
                <a:ea typeface="Times New Roman" pitchFamily="18" charset="0"/>
                <a:cs typeface="Arial" charset="0"/>
              </a:rPr>
              <a:t>e </a:t>
            </a:r>
            <a:r>
              <a:rPr lang="es-ES" sz="1400" dirty="0">
                <a:ea typeface="Times New Roman" pitchFamily="18" charset="0"/>
                <a:cs typeface="Arial" charset="0"/>
              </a:rPr>
              <a:t>Universidades Tecnológicas, realizado en la UT de la Selva de Chiapas, fue el escenario en donde estudiantes del Programa Educativo de Administración y Evaluación de Proyectos de la Universidad Tecnológica del Valle del Mezquital, fueron acreedores al primer lugar en el concurso de simuladores LABSAG. </a:t>
            </a:r>
          </a:p>
        </p:txBody>
      </p:sp>
      <p:pic>
        <p:nvPicPr>
          <p:cNvPr id="46087" name="Picture 7" descr="C:\Planeación\2010\Consejo Directivo\Consejo 42\Boletines Prensa con fotos\Simuladores\DSC06918.JPG"/>
          <p:cNvPicPr>
            <a:picLocks noChangeAspect="1" noChangeArrowheads="1"/>
          </p:cNvPicPr>
          <p:nvPr/>
        </p:nvPicPr>
        <p:blipFill>
          <a:blip r:embed="rId4" cstate="print"/>
          <a:srcRect/>
          <a:stretch>
            <a:fillRect/>
          </a:stretch>
        </p:blipFill>
        <p:spPr bwMode="auto">
          <a:xfrm>
            <a:off x="2012901" y="4094163"/>
            <a:ext cx="2501949" cy="1876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47107" name="Text Box 7"/>
          <p:cNvSpPr txBox="1">
            <a:spLocks noChangeArrowheads="1"/>
          </p:cNvSpPr>
          <p:nvPr/>
        </p:nvSpPr>
        <p:spPr bwMode="auto">
          <a:xfrm>
            <a:off x="3214688" y="457200"/>
            <a:ext cx="5824537" cy="892175"/>
          </a:xfrm>
          <a:prstGeom prst="rect">
            <a:avLst/>
          </a:prstGeom>
          <a:noFill/>
          <a:ln w="9525">
            <a:noFill/>
            <a:miter lim="800000"/>
            <a:headEnd/>
            <a:tailEnd/>
          </a:ln>
        </p:spPr>
        <p:txBody>
          <a:bodyPr>
            <a:spAutoFit/>
          </a:bodyPr>
          <a:lstStyle/>
          <a:p>
            <a:pPr algn="r"/>
            <a:r>
              <a:rPr lang="es-MX" sz="2000" b="1" dirty="0">
                <a:solidFill>
                  <a:srgbClr val="800000"/>
                </a:solidFill>
              </a:rPr>
              <a:t>Programa Educativo de </a:t>
            </a:r>
            <a:r>
              <a:rPr lang="es-MX" sz="2000" b="1" dirty="0" smtClean="0">
                <a:solidFill>
                  <a:srgbClr val="800000"/>
                </a:solidFill>
              </a:rPr>
              <a:t>Mecatrónica, Energías Renovables, Electricidad </a:t>
            </a:r>
            <a:r>
              <a:rPr lang="es-MX" sz="2000" b="1" dirty="0">
                <a:solidFill>
                  <a:srgbClr val="800000"/>
                </a:solidFill>
              </a:rPr>
              <a:t>y Electrónica </a:t>
            </a:r>
            <a:r>
              <a:rPr lang="es-MX" sz="2000" b="1" dirty="0" smtClean="0">
                <a:solidFill>
                  <a:srgbClr val="800000"/>
                </a:solidFill>
              </a:rPr>
              <a:t>Industrial</a:t>
            </a:r>
            <a:endParaRPr lang="es-MX" sz="2000" b="1" dirty="0">
              <a:solidFill>
                <a:srgbClr val="800000"/>
              </a:solidFill>
            </a:endParaRPr>
          </a:p>
          <a:p>
            <a:pPr marL="0" lvl="1" algn="r"/>
            <a:r>
              <a:rPr lang="es-MX" sz="1200" b="1" dirty="0"/>
              <a:t>Se vincula con el proyecto </a:t>
            </a:r>
            <a:r>
              <a:rPr lang="es-MX" sz="1200" b="1" dirty="0">
                <a:solidFill>
                  <a:srgbClr val="800000"/>
                </a:solidFill>
              </a:rPr>
              <a:t>investigación </a:t>
            </a:r>
            <a:r>
              <a:rPr lang="es-MX" sz="1200" b="1" dirty="0"/>
              <a:t>del poa</a:t>
            </a:r>
            <a:endParaRPr lang="es-MX" sz="2000" b="1" dirty="0"/>
          </a:p>
        </p:txBody>
      </p:sp>
      <p:sp>
        <p:nvSpPr>
          <p:cNvPr id="47108" name="3 CuadroTexto"/>
          <p:cNvSpPr txBox="1">
            <a:spLocks noChangeArrowheads="1"/>
          </p:cNvSpPr>
          <p:nvPr/>
        </p:nvSpPr>
        <p:spPr bwMode="auto">
          <a:xfrm>
            <a:off x="1976467" y="1571625"/>
            <a:ext cx="4381500" cy="2862263"/>
          </a:xfrm>
          <a:prstGeom prst="rect">
            <a:avLst/>
          </a:prstGeom>
          <a:noFill/>
          <a:ln w="9525">
            <a:noFill/>
            <a:miter lim="800000"/>
            <a:headEnd/>
            <a:tailEnd/>
          </a:ln>
        </p:spPr>
        <p:txBody>
          <a:bodyPr>
            <a:spAutoFit/>
          </a:bodyPr>
          <a:lstStyle/>
          <a:p>
            <a:pPr algn="just"/>
            <a:r>
              <a:rPr lang="es-MX" sz="1200" b="0" dirty="0"/>
              <a:t>El Programa Educativo de Mecatrónica representó a la Universidad Tecnológica del Valle del Mezquital en el 1er. Concurso de Robótica de las </a:t>
            </a:r>
            <a:r>
              <a:rPr lang="es-MX" sz="1200" b="0" dirty="0" err="1"/>
              <a:t>UT’s</a:t>
            </a:r>
            <a:r>
              <a:rPr lang="es-MX" sz="1200" b="0" dirty="0"/>
              <a:t>, organizado por la CGUT, los días 23 y 24 de marzo en la UT de Puebla. Se contó con la participación de dos equipos, mismos que lograron el cuarto y sexto lugar respectivamente entre más de cuarenta participantes.</a:t>
            </a:r>
          </a:p>
          <a:p>
            <a:pPr algn="just"/>
            <a:r>
              <a:rPr lang="es-MX" sz="1200" b="0" dirty="0"/>
              <a:t>Derivado de los excelentes resultados obtenidos en el concurso de las </a:t>
            </a:r>
            <a:r>
              <a:rPr lang="es-MX" sz="1200" b="0" dirty="0" err="1"/>
              <a:t>UT’s</a:t>
            </a:r>
            <a:r>
              <a:rPr lang="es-MX" sz="1200" b="0" dirty="0"/>
              <a:t> se recibió la invitación para participar en el torneo de robótica organizado por el Consejo Estatal de Ciencia y Tecnología del Estado de Chiapas. Este evento tuvo la participación nuevamente de dos equipos representativos en el torneo celebrado los días 09 y 10 de abril, obteniendo el cuarto lugar del evento compitiendo contra instituciones de educación superior del suroeste del país. </a:t>
            </a:r>
          </a:p>
        </p:txBody>
      </p:sp>
      <p:pic>
        <p:nvPicPr>
          <p:cNvPr id="47109" name="Picture 6"/>
          <p:cNvPicPr>
            <a:picLocks noChangeAspect="1" noChangeArrowheads="1"/>
          </p:cNvPicPr>
          <p:nvPr/>
        </p:nvPicPr>
        <p:blipFill>
          <a:blip r:embed="rId3" cstate="print"/>
          <a:srcRect/>
          <a:stretch>
            <a:fillRect/>
          </a:stretch>
        </p:blipFill>
        <p:spPr bwMode="auto">
          <a:xfrm>
            <a:off x="6419880" y="1688186"/>
            <a:ext cx="2461294" cy="2169441"/>
          </a:xfrm>
          <a:prstGeom prst="rect">
            <a:avLst/>
          </a:prstGeom>
          <a:noFill/>
          <a:ln w="9525">
            <a:noFill/>
            <a:miter lim="800000"/>
            <a:headEnd/>
            <a:tailEnd/>
          </a:ln>
        </p:spPr>
      </p:pic>
      <p:sp>
        <p:nvSpPr>
          <p:cNvPr id="47110" name="3 CuadroTexto"/>
          <p:cNvSpPr txBox="1">
            <a:spLocks noChangeArrowheads="1"/>
          </p:cNvSpPr>
          <p:nvPr/>
        </p:nvSpPr>
        <p:spPr bwMode="auto">
          <a:xfrm>
            <a:off x="5357842" y="4572000"/>
            <a:ext cx="3500438" cy="1938338"/>
          </a:xfrm>
          <a:prstGeom prst="rect">
            <a:avLst/>
          </a:prstGeom>
          <a:noFill/>
          <a:ln w="9525">
            <a:noFill/>
            <a:miter lim="800000"/>
            <a:headEnd/>
            <a:tailEnd/>
          </a:ln>
        </p:spPr>
        <p:txBody>
          <a:bodyPr>
            <a:spAutoFit/>
          </a:bodyPr>
          <a:lstStyle/>
          <a:p>
            <a:pPr algn="just"/>
            <a:r>
              <a:rPr lang="es-MX" sz="1200" b="0" dirty="0"/>
              <a:t>La Universidad Tecnológica del Valle del Mezquital recibió la invitación a participar en el VEX </a:t>
            </a:r>
            <a:r>
              <a:rPr lang="es-MX" sz="1200" b="0" dirty="0" err="1"/>
              <a:t>Robotics</a:t>
            </a:r>
            <a:r>
              <a:rPr lang="es-MX" sz="1200" b="0" dirty="0"/>
              <a:t> </a:t>
            </a:r>
            <a:r>
              <a:rPr lang="es-MX" sz="1200" b="0" dirty="0" err="1"/>
              <a:t>World</a:t>
            </a:r>
            <a:r>
              <a:rPr lang="es-MX" sz="1200" b="0" dirty="0"/>
              <a:t> </a:t>
            </a:r>
            <a:r>
              <a:rPr lang="es-MX" sz="1200" b="0" dirty="0" err="1"/>
              <a:t>Championship</a:t>
            </a:r>
            <a:r>
              <a:rPr lang="es-MX" sz="1200" b="0" dirty="0"/>
              <a:t> llevado a cabo en la Cd. de Dallas, TX,USA del 23 al 25 de abril.</a:t>
            </a:r>
          </a:p>
          <a:p>
            <a:pPr algn="just"/>
            <a:r>
              <a:rPr lang="es-MX" sz="1200" b="0" dirty="0"/>
              <a:t>Se participó con un equipo integrado por cuatro estudiantes de la Ingeniería en Mecatrónica y un profesor como asesor. Se logró el noveno lugar participando con equipos de China, Nueva Zelanda, Estados Unidos y México.</a:t>
            </a:r>
          </a:p>
        </p:txBody>
      </p:sp>
      <p:pic>
        <p:nvPicPr>
          <p:cNvPr id="47111" name="Picture 6"/>
          <p:cNvPicPr>
            <a:picLocks noChangeAspect="1" noChangeArrowheads="1"/>
          </p:cNvPicPr>
          <p:nvPr/>
        </p:nvPicPr>
        <p:blipFill>
          <a:blip r:embed="rId4" cstate="print"/>
          <a:srcRect l="2151" r="1051"/>
          <a:stretch>
            <a:fillRect/>
          </a:stretch>
        </p:blipFill>
        <p:spPr bwMode="auto">
          <a:xfrm>
            <a:off x="1971657" y="4500570"/>
            <a:ext cx="3371874" cy="2076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48131" name="Text Box 7"/>
          <p:cNvSpPr txBox="1">
            <a:spLocks noChangeArrowheads="1"/>
          </p:cNvSpPr>
          <p:nvPr/>
        </p:nvSpPr>
        <p:spPr bwMode="auto">
          <a:xfrm>
            <a:off x="3214688" y="457200"/>
            <a:ext cx="5824537" cy="584775"/>
          </a:xfrm>
          <a:prstGeom prst="rect">
            <a:avLst/>
          </a:prstGeom>
          <a:noFill/>
          <a:ln w="9525">
            <a:noFill/>
            <a:miter lim="800000"/>
            <a:headEnd/>
            <a:tailEnd/>
          </a:ln>
        </p:spPr>
        <p:txBody>
          <a:bodyPr>
            <a:spAutoFit/>
          </a:bodyPr>
          <a:lstStyle/>
          <a:p>
            <a:pPr algn="r"/>
            <a:r>
              <a:rPr lang="es-MX" sz="2000" b="1" dirty="0">
                <a:solidFill>
                  <a:srgbClr val="800000"/>
                </a:solidFill>
              </a:rPr>
              <a:t>Programa Educativo de Mecánica</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sp>
        <p:nvSpPr>
          <p:cNvPr id="7" name="6 Rectángulo"/>
          <p:cNvSpPr/>
          <p:nvPr/>
        </p:nvSpPr>
        <p:spPr>
          <a:xfrm>
            <a:off x="2051720" y="1628800"/>
            <a:ext cx="6786610" cy="1077218"/>
          </a:xfrm>
          <a:prstGeom prst="rect">
            <a:avLst/>
          </a:prstGeom>
        </p:spPr>
        <p:txBody>
          <a:bodyPr wrap="square">
            <a:spAutoFit/>
          </a:bodyPr>
          <a:lstStyle/>
          <a:p>
            <a:pPr algn="just">
              <a:buSzPct val="150000"/>
            </a:pPr>
            <a:r>
              <a:rPr lang="es-MX" sz="1600" dirty="0" smtClean="0"/>
              <a:t>El Programa Educativo de Mecánica representó a la Universidad Tecnológica del Valle del Mezquital </a:t>
            </a:r>
            <a:r>
              <a:rPr lang="es-ES" sz="1600" dirty="0" smtClean="0"/>
              <a:t>en el XI Concurso Nacional y III Iberoamericano “Leamos la Ciencia para todos 2008-2010”, obteniendo una mención especial con el proyecto Picadora de Zacate, Segadora de Alfalfa.</a:t>
            </a:r>
            <a:endParaRPr lang="es-ES" sz="1600" dirty="0"/>
          </a:p>
        </p:txBody>
      </p:sp>
      <p:pic>
        <p:nvPicPr>
          <p:cNvPr id="5122" name="Picture 2" descr="C:\Planeación\2010\Consejo Directivo\Consejo 42\Información\Leamos 2010\P4270354.JPG"/>
          <p:cNvPicPr>
            <a:picLocks noChangeAspect="1" noChangeArrowheads="1"/>
          </p:cNvPicPr>
          <p:nvPr/>
        </p:nvPicPr>
        <p:blipFill>
          <a:blip r:embed="rId3" cstate="print"/>
          <a:srcRect/>
          <a:stretch>
            <a:fillRect/>
          </a:stretch>
        </p:blipFill>
        <p:spPr bwMode="auto">
          <a:xfrm>
            <a:off x="5292080" y="3933056"/>
            <a:ext cx="3744586" cy="2808312"/>
          </a:xfrm>
          <a:prstGeom prst="rect">
            <a:avLst/>
          </a:prstGeom>
          <a:noFill/>
        </p:spPr>
      </p:pic>
      <p:pic>
        <p:nvPicPr>
          <p:cNvPr id="5123" name="Picture 3" descr="C:\Planeación\2010\Consejo Directivo\Consejo 42\Información\Leamos 2010\P4260339.JPG"/>
          <p:cNvPicPr>
            <a:picLocks noChangeAspect="1" noChangeArrowheads="1"/>
          </p:cNvPicPr>
          <p:nvPr/>
        </p:nvPicPr>
        <p:blipFill>
          <a:blip r:embed="rId4" cstate="print"/>
          <a:srcRect/>
          <a:stretch>
            <a:fillRect/>
          </a:stretch>
        </p:blipFill>
        <p:spPr bwMode="auto">
          <a:xfrm>
            <a:off x="1739681" y="2924944"/>
            <a:ext cx="3552399" cy="266417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49155" name="Text Box 7"/>
          <p:cNvSpPr txBox="1">
            <a:spLocks noChangeArrowheads="1"/>
          </p:cNvSpPr>
          <p:nvPr/>
        </p:nvSpPr>
        <p:spPr bwMode="auto">
          <a:xfrm>
            <a:off x="2286000" y="457200"/>
            <a:ext cx="6753225" cy="584775"/>
          </a:xfrm>
          <a:prstGeom prst="rect">
            <a:avLst/>
          </a:prstGeom>
          <a:noFill/>
          <a:ln w="9525">
            <a:noFill/>
            <a:miter lim="800000"/>
            <a:headEnd/>
            <a:tailEnd/>
          </a:ln>
        </p:spPr>
        <p:txBody>
          <a:bodyPr>
            <a:spAutoFit/>
          </a:bodyPr>
          <a:lstStyle/>
          <a:p>
            <a:pPr algn="r"/>
            <a:r>
              <a:rPr lang="es-MX" sz="2000" b="1" dirty="0">
                <a:solidFill>
                  <a:srgbClr val="800000"/>
                </a:solidFill>
              </a:rPr>
              <a:t>Programa Educativo de Tecnología de Alimentos</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sp>
        <p:nvSpPr>
          <p:cNvPr id="5" name="4 Rectángulo"/>
          <p:cNvSpPr/>
          <p:nvPr/>
        </p:nvSpPr>
        <p:spPr>
          <a:xfrm>
            <a:off x="1857356" y="1357298"/>
            <a:ext cx="6572296" cy="2308324"/>
          </a:xfrm>
          <a:prstGeom prst="rect">
            <a:avLst/>
          </a:prstGeom>
        </p:spPr>
        <p:txBody>
          <a:bodyPr wrap="square">
            <a:spAutoFit/>
          </a:bodyPr>
          <a:lstStyle/>
          <a:p>
            <a:pPr lvl="0" algn="just" fontAlgn="base">
              <a:spcBef>
                <a:spcPct val="0"/>
              </a:spcBef>
              <a:spcAft>
                <a:spcPct val="0"/>
              </a:spcAft>
            </a:pPr>
            <a:r>
              <a:rPr lang="es-MX" sz="1600" dirty="0" smtClean="0"/>
              <a:t>El Programa Educativo de Tecnología de Alimentos representó a la Universidad Tecnológica del Valle del Mezquital </a:t>
            </a:r>
            <a:r>
              <a:rPr lang="es-ES" sz="1600" dirty="0" smtClean="0">
                <a:solidFill>
                  <a:srgbClr val="000000"/>
                </a:solidFill>
                <a:ea typeface="Calibri" pitchFamily="34" charset="0"/>
              </a:rPr>
              <a:t>en el XI Concurso Nacional y III Iberoamericano “Leamos la Ciencia para todos 2008-2010”, organizado por la CGUT y el Fondo de Cultura Económica que se llevo a cabo del 14 al 16 de abril en la UT de Aguascalientes.</a:t>
            </a:r>
          </a:p>
          <a:p>
            <a:pPr lvl="0" algn="just" fontAlgn="base">
              <a:spcBef>
                <a:spcPct val="0"/>
              </a:spcBef>
              <a:spcAft>
                <a:spcPct val="0"/>
              </a:spcAft>
            </a:pPr>
            <a:endParaRPr lang="es-ES" sz="1600" dirty="0" smtClean="0">
              <a:solidFill>
                <a:srgbClr val="000000"/>
              </a:solidFill>
              <a:ea typeface="Calibri" pitchFamily="34" charset="0"/>
            </a:endParaRPr>
          </a:p>
          <a:p>
            <a:pPr algn="just"/>
            <a:r>
              <a:rPr lang="es-MX" sz="1600" dirty="0" smtClean="0"/>
              <a:t>Se participó con los proyectos de Salsa tipo inglesa con proteína de insecto, y Bebida refrescante a base de trigo en la categoría de alimentos novedosos. Se obtuvo  dos menciones honoríficas entre 35 participantes.</a:t>
            </a:r>
            <a:endParaRPr lang="es-MX" sz="1600" dirty="0"/>
          </a:p>
        </p:txBody>
      </p:sp>
      <p:pic>
        <p:nvPicPr>
          <p:cNvPr id="11" name="Picture 7" descr="E:\Biorecactor\HPIM0735.JPG"/>
          <p:cNvPicPr>
            <a:picLocks noChangeAspect="1" noChangeArrowheads="1"/>
          </p:cNvPicPr>
          <p:nvPr/>
        </p:nvPicPr>
        <p:blipFill>
          <a:blip r:embed="rId3" cstate="print"/>
          <a:srcRect/>
          <a:stretch>
            <a:fillRect/>
          </a:stretch>
        </p:blipFill>
        <p:spPr bwMode="auto">
          <a:xfrm>
            <a:off x="5214942" y="3772140"/>
            <a:ext cx="3571900" cy="2662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50179" name="Text Box 7"/>
          <p:cNvSpPr txBox="1">
            <a:spLocks noChangeArrowheads="1"/>
          </p:cNvSpPr>
          <p:nvPr/>
        </p:nvSpPr>
        <p:spPr bwMode="auto">
          <a:xfrm>
            <a:off x="2786063" y="457200"/>
            <a:ext cx="6253162" cy="892552"/>
          </a:xfrm>
          <a:prstGeom prst="rect">
            <a:avLst/>
          </a:prstGeom>
          <a:noFill/>
          <a:ln w="9525">
            <a:noFill/>
            <a:miter lim="800000"/>
            <a:headEnd/>
            <a:tailEnd/>
          </a:ln>
        </p:spPr>
        <p:txBody>
          <a:bodyPr>
            <a:spAutoFit/>
          </a:bodyPr>
          <a:lstStyle/>
          <a:p>
            <a:pPr algn="r"/>
            <a:r>
              <a:rPr lang="es-ES_tradnl" sz="2000" b="1" dirty="0">
                <a:solidFill>
                  <a:srgbClr val="800000"/>
                </a:solidFill>
              </a:rPr>
              <a:t>Programa Educativo de Tecnologías de la Información y Comunicación</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sp>
        <p:nvSpPr>
          <p:cNvPr id="50180" name="Rectangle 3"/>
          <p:cNvSpPr>
            <a:spLocks noChangeArrowheads="1"/>
          </p:cNvSpPr>
          <p:nvPr/>
        </p:nvSpPr>
        <p:spPr bwMode="auto">
          <a:xfrm>
            <a:off x="4548187" y="1714488"/>
            <a:ext cx="4357670" cy="2092881"/>
          </a:xfrm>
          <a:prstGeom prst="rect">
            <a:avLst/>
          </a:prstGeom>
          <a:noFill/>
          <a:ln w="9525">
            <a:noFill/>
            <a:miter lim="800000"/>
            <a:headEnd/>
            <a:tailEnd/>
          </a:ln>
        </p:spPr>
        <p:txBody>
          <a:bodyPr wrap="square" anchor="ctr">
            <a:spAutoFit/>
          </a:bodyPr>
          <a:lstStyle/>
          <a:p>
            <a:pPr algn="just" eaLnBrk="0" hangingPunct="0">
              <a:buSzPct val="150000"/>
            </a:pPr>
            <a:r>
              <a:rPr lang="es-ES" sz="1300" b="0" dirty="0">
                <a:ea typeface="Times New Roman" pitchFamily="18" charset="0"/>
                <a:cs typeface="Arial" charset="0"/>
              </a:rPr>
              <a:t>Estudiantes del Programa Educativo de Tecnologías de la Información y Comunicación de la Universidad Tecnológica del Valle del Mezquital a través de su </a:t>
            </a:r>
            <a:r>
              <a:rPr lang="es-ES" sz="1300" b="0" dirty="0" err="1">
                <a:ea typeface="Times New Roman" pitchFamily="18" charset="0"/>
                <a:cs typeface="Arial" charset="0"/>
              </a:rPr>
              <a:t>Authorized</a:t>
            </a:r>
            <a:r>
              <a:rPr lang="es-ES" sz="1300" b="0" dirty="0">
                <a:ea typeface="Times New Roman" pitchFamily="18" charset="0"/>
                <a:cs typeface="Arial" charset="0"/>
              </a:rPr>
              <a:t> Center </a:t>
            </a:r>
            <a:r>
              <a:rPr lang="es-ES" sz="1300" b="0" dirty="0" err="1">
                <a:ea typeface="Times New Roman" pitchFamily="18" charset="0"/>
                <a:cs typeface="Arial" charset="0"/>
              </a:rPr>
              <a:t>Testing</a:t>
            </a:r>
            <a:r>
              <a:rPr lang="es-ES" sz="1300" b="0" dirty="0">
                <a:ea typeface="Times New Roman" pitchFamily="18" charset="0"/>
                <a:cs typeface="Arial" charset="0"/>
              </a:rPr>
              <a:t> CERTIPORT-UTVM participaron con excelentes resultados en la competencia nacional en México, “</a:t>
            </a:r>
            <a:r>
              <a:rPr lang="es-ES" sz="1300" b="0" dirty="0" err="1">
                <a:ea typeface="Times New Roman" pitchFamily="18" charset="0"/>
                <a:cs typeface="Arial" charset="0"/>
              </a:rPr>
              <a:t>World</a:t>
            </a:r>
            <a:r>
              <a:rPr lang="es-ES" sz="1300" b="0" dirty="0">
                <a:ea typeface="Times New Roman" pitchFamily="18" charset="0"/>
                <a:cs typeface="Arial" charset="0"/>
              </a:rPr>
              <a:t> </a:t>
            </a:r>
            <a:r>
              <a:rPr lang="es-ES" sz="1300" b="0" dirty="0" err="1">
                <a:ea typeface="Times New Roman" pitchFamily="18" charset="0"/>
                <a:cs typeface="Arial" charset="0"/>
              </a:rPr>
              <a:t>Champ</a:t>
            </a:r>
            <a:r>
              <a:rPr lang="es-ES" sz="1300" b="0" dirty="0">
                <a:ea typeface="Times New Roman" pitchFamily="18" charset="0"/>
                <a:cs typeface="Arial" charset="0"/>
              </a:rPr>
              <a:t>”, </a:t>
            </a:r>
            <a:r>
              <a:rPr lang="es-ES" sz="1300" b="0" dirty="0" err="1">
                <a:ea typeface="Times New Roman" pitchFamily="18" charset="0"/>
                <a:cs typeface="Arial" charset="0"/>
              </a:rPr>
              <a:t>The</a:t>
            </a:r>
            <a:r>
              <a:rPr lang="es-ES" sz="1300" b="0" dirty="0">
                <a:ea typeface="Times New Roman" pitchFamily="18" charset="0"/>
                <a:cs typeface="Arial" charset="0"/>
              </a:rPr>
              <a:t> </a:t>
            </a:r>
            <a:r>
              <a:rPr lang="es-ES" sz="1300" b="0" dirty="0" err="1">
                <a:ea typeface="Times New Roman" pitchFamily="18" charset="0"/>
                <a:cs typeface="Arial" charset="0"/>
              </a:rPr>
              <a:t>WorldWide</a:t>
            </a:r>
            <a:r>
              <a:rPr lang="es-ES" sz="1300" b="0" dirty="0">
                <a:ea typeface="Times New Roman" pitchFamily="18" charset="0"/>
                <a:cs typeface="Arial" charset="0"/>
              </a:rPr>
              <a:t> </a:t>
            </a:r>
            <a:r>
              <a:rPr lang="es-ES" sz="1300" b="0" dirty="0" err="1">
                <a:ea typeface="Times New Roman" pitchFamily="18" charset="0"/>
                <a:cs typeface="Arial" charset="0"/>
              </a:rPr>
              <a:t>Competition</a:t>
            </a:r>
            <a:r>
              <a:rPr lang="es-ES" sz="1300" b="0" dirty="0">
                <a:ea typeface="Times New Roman" pitchFamily="18" charset="0"/>
                <a:cs typeface="Arial" charset="0"/>
              </a:rPr>
              <a:t> </a:t>
            </a:r>
            <a:r>
              <a:rPr lang="es-ES" sz="1300" b="0" dirty="0" err="1">
                <a:ea typeface="Times New Roman" pitchFamily="18" charset="0"/>
                <a:cs typeface="Arial" charset="0"/>
              </a:rPr>
              <a:t>on</a:t>
            </a:r>
            <a:r>
              <a:rPr lang="es-ES" sz="1300" b="0" dirty="0">
                <a:ea typeface="Times New Roman" pitchFamily="18" charset="0"/>
                <a:cs typeface="Arial" charset="0"/>
              </a:rPr>
              <a:t> Microsoft Office. Se obtuvo el </a:t>
            </a:r>
            <a:r>
              <a:rPr lang="es-ES" sz="1300" b="0" i="1" dirty="0">
                <a:ea typeface="Times New Roman" pitchFamily="18" charset="0"/>
                <a:cs typeface="Arial" charset="0"/>
              </a:rPr>
              <a:t>1er. Lugar</a:t>
            </a:r>
            <a:r>
              <a:rPr lang="es-ES" sz="1300" b="0" dirty="0">
                <a:ea typeface="Times New Roman" pitchFamily="18" charset="0"/>
                <a:cs typeface="Arial" charset="0"/>
              </a:rPr>
              <a:t> en la categoría de Excel versión 2003 y el pase a la competencia nacional que se llevará a cabo el 11 de junio de 2010 en la Universidad Autónoma del estado de México.</a:t>
            </a:r>
          </a:p>
        </p:txBody>
      </p:sp>
      <p:sp>
        <p:nvSpPr>
          <p:cNvPr id="50181" name="4 Rectángulo"/>
          <p:cNvSpPr>
            <a:spLocks noChangeArrowheads="1"/>
          </p:cNvSpPr>
          <p:nvPr/>
        </p:nvSpPr>
        <p:spPr bwMode="auto">
          <a:xfrm>
            <a:off x="1857356" y="4143380"/>
            <a:ext cx="4572000" cy="2292935"/>
          </a:xfrm>
          <a:prstGeom prst="rect">
            <a:avLst/>
          </a:prstGeom>
          <a:noFill/>
          <a:ln w="9525">
            <a:noFill/>
            <a:miter lim="800000"/>
            <a:headEnd/>
            <a:tailEnd/>
          </a:ln>
        </p:spPr>
        <p:txBody>
          <a:bodyPr>
            <a:spAutoFit/>
          </a:bodyPr>
          <a:lstStyle/>
          <a:p>
            <a:pPr algn="just"/>
            <a:r>
              <a:rPr lang="es-ES" sz="1300" b="0" dirty="0"/>
              <a:t>Estudiantes de la Universidad Tecnológica de Valle del Mezquital (UTVM) llevaron a cabo la presentación de un software interactivo desarrollado para apoyar el proceso educativo de niños que presenten algún tipo de discapacidad.</a:t>
            </a:r>
          </a:p>
          <a:p>
            <a:pPr algn="just"/>
            <a:r>
              <a:rPr lang="es-ES" sz="1300" b="0" dirty="0"/>
              <a:t>Ante autoridades del Centro de Rehabilitación Integral Hidalgo (CRIH), los estudiantes del Programa Educativo de Tecnologías de la Información y Comunicación, explicaron que el software permite desarrollar y fortalecer actividades motrices, de lenguaje, así como necesidades de educación especial, que son fortalecidas a través de videos, animaciones, trazos, secuencias, entre otros recursos.</a:t>
            </a:r>
          </a:p>
        </p:txBody>
      </p:sp>
      <p:pic>
        <p:nvPicPr>
          <p:cNvPr id="50182" name="Picture 5" descr="\\Nlabra\mis imágenes\Fotos 2010 Ene-abril\30-abril-2010\DSCF0955.JPG"/>
          <p:cNvPicPr>
            <a:picLocks noChangeAspect="1" noChangeArrowheads="1"/>
          </p:cNvPicPr>
          <p:nvPr/>
        </p:nvPicPr>
        <p:blipFill>
          <a:blip r:embed="rId3" cstate="print"/>
          <a:srcRect l="13213" t="11906" r="13680" b="12688"/>
          <a:stretch>
            <a:fillRect/>
          </a:stretch>
        </p:blipFill>
        <p:spPr bwMode="auto">
          <a:xfrm>
            <a:off x="6462726" y="4243409"/>
            <a:ext cx="2364212" cy="1828797"/>
          </a:xfrm>
          <a:prstGeom prst="rect">
            <a:avLst/>
          </a:prstGeom>
          <a:noFill/>
          <a:ln w="9525">
            <a:noFill/>
            <a:miter lim="800000"/>
            <a:headEnd/>
            <a:tailEnd/>
          </a:ln>
        </p:spPr>
      </p:pic>
      <p:pic>
        <p:nvPicPr>
          <p:cNvPr id="9" name="8 Imagen" descr="C:\Documents and Settings\SASA761101.UTVM2008\Escritorio\untitled.bmp"/>
          <p:cNvPicPr/>
          <p:nvPr/>
        </p:nvPicPr>
        <p:blipFill>
          <a:blip r:embed="rId4" cstate="print"/>
          <a:srcRect/>
          <a:stretch>
            <a:fillRect/>
          </a:stretch>
        </p:blipFill>
        <p:spPr bwMode="auto">
          <a:xfrm>
            <a:off x="1928794" y="1824026"/>
            <a:ext cx="2483346" cy="185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50179" name="Text Box 7"/>
          <p:cNvSpPr txBox="1">
            <a:spLocks noChangeArrowheads="1"/>
          </p:cNvSpPr>
          <p:nvPr/>
        </p:nvSpPr>
        <p:spPr bwMode="auto">
          <a:xfrm>
            <a:off x="2786063" y="457200"/>
            <a:ext cx="6253162" cy="892552"/>
          </a:xfrm>
          <a:prstGeom prst="rect">
            <a:avLst/>
          </a:prstGeom>
          <a:noFill/>
          <a:ln w="9525">
            <a:noFill/>
            <a:miter lim="800000"/>
            <a:headEnd/>
            <a:tailEnd/>
          </a:ln>
        </p:spPr>
        <p:txBody>
          <a:bodyPr>
            <a:spAutoFit/>
          </a:bodyPr>
          <a:lstStyle/>
          <a:p>
            <a:pPr algn="r"/>
            <a:r>
              <a:rPr lang="es-ES_tradnl" sz="2000" b="1" dirty="0">
                <a:solidFill>
                  <a:srgbClr val="800000"/>
                </a:solidFill>
              </a:rPr>
              <a:t>Programa Educativo de Tecnologías de la Información y Comunicación</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sp>
        <p:nvSpPr>
          <p:cNvPr id="50183" name="3 CuadroTexto"/>
          <p:cNvSpPr txBox="1">
            <a:spLocks noChangeArrowheads="1"/>
          </p:cNvSpPr>
          <p:nvPr/>
        </p:nvSpPr>
        <p:spPr bwMode="auto">
          <a:xfrm>
            <a:off x="2028760" y="2039629"/>
            <a:ext cx="6786610" cy="1246495"/>
          </a:xfrm>
          <a:prstGeom prst="rect">
            <a:avLst/>
          </a:prstGeom>
          <a:noFill/>
          <a:ln w="9525">
            <a:noFill/>
            <a:miter lim="800000"/>
            <a:headEnd/>
            <a:tailEnd/>
          </a:ln>
        </p:spPr>
        <p:txBody>
          <a:bodyPr wrap="square">
            <a:spAutoFit/>
          </a:bodyPr>
          <a:lstStyle/>
          <a:p>
            <a:pPr algn="just">
              <a:buSzPct val="150000"/>
              <a:buFont typeface="Wingdings" pitchFamily="2" charset="2"/>
              <a:buChar char="v"/>
            </a:pPr>
            <a:r>
              <a:rPr lang="es-MX" sz="1500" b="0" dirty="0"/>
              <a:t>El Cuerpo Académico de Tecnologías de la Información y Comunicación de la Universidad Tecnológica del Valle del Mezquital, realizó la presentación y entrega de resumen ejecutivo de proyectos e-</a:t>
            </a:r>
            <a:r>
              <a:rPr lang="es-MX" sz="1500" b="0" dirty="0" err="1"/>
              <a:t>commerce</a:t>
            </a:r>
            <a:r>
              <a:rPr lang="es-MX" sz="1500" b="0" dirty="0"/>
              <a:t>, Portal Empresarial a la Subsecretaría de Comercialización del Gobierno Estatal, para acceder a posibles fuentes de financiamiento para su desarrollo e implementación.</a:t>
            </a:r>
          </a:p>
        </p:txBody>
      </p:sp>
      <p:sp>
        <p:nvSpPr>
          <p:cNvPr id="8" name="Rectangle 1"/>
          <p:cNvSpPr>
            <a:spLocks noChangeArrowheads="1"/>
          </p:cNvSpPr>
          <p:nvPr/>
        </p:nvSpPr>
        <p:spPr bwMode="auto">
          <a:xfrm>
            <a:off x="2028760" y="3484907"/>
            <a:ext cx="6786657"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buSzPct val="150000"/>
              <a:buFont typeface="Wingdings" pitchFamily="2" charset="2"/>
              <a:buChar char="v"/>
            </a:pPr>
            <a:r>
              <a:rPr kumimoji="0" lang="es-ES" sz="1500" b="0" i="0" u="none" strike="noStrike" cap="none" normalizeH="0" baseline="0" dirty="0" smtClean="0">
                <a:ln>
                  <a:noFill/>
                </a:ln>
                <a:solidFill>
                  <a:srgbClr val="000000"/>
                </a:solidFill>
                <a:effectLst/>
                <a:ea typeface="Calibri" pitchFamily="34" charset="0"/>
              </a:rPr>
              <a:t>El Programa Educativo de Tecnologías</a:t>
            </a:r>
            <a:r>
              <a:rPr kumimoji="0" lang="es-ES" sz="1500" b="0" i="0" u="none" strike="noStrike" cap="none" normalizeH="0" dirty="0" smtClean="0">
                <a:ln>
                  <a:noFill/>
                </a:ln>
                <a:solidFill>
                  <a:srgbClr val="000000"/>
                </a:solidFill>
                <a:effectLst/>
                <a:ea typeface="Calibri" pitchFamily="34" charset="0"/>
              </a:rPr>
              <a:t> de la Información y Comunicación </a:t>
            </a:r>
            <a:r>
              <a:rPr lang="es-MX" sz="1500" dirty="0" smtClean="0"/>
              <a:t>representó a la Universidad Tecnológica del Valle del Mezquital </a:t>
            </a:r>
            <a:r>
              <a:rPr lang="es-ES" sz="1500" dirty="0" smtClean="0">
                <a:solidFill>
                  <a:srgbClr val="000000"/>
                </a:solidFill>
                <a:ea typeface="Calibri" pitchFamily="34" charset="0"/>
              </a:rPr>
              <a:t>en el XI Concurso Nacional y III Iberoamericano “Leamos la Ciencia para todos 2008-2010”</a:t>
            </a:r>
            <a:r>
              <a:rPr kumimoji="0" lang="es-ES" sz="1500" b="0" i="0" u="none" strike="noStrike" cap="none" normalizeH="0" baseline="0" dirty="0" smtClean="0">
                <a:ln>
                  <a:noFill/>
                </a:ln>
                <a:solidFill>
                  <a:srgbClr val="000000"/>
                </a:solidFill>
                <a:effectLst/>
                <a:ea typeface="Calibri" pitchFamily="34" charset="0"/>
              </a:rPr>
              <a:t> con el proyecto "SOFNEES“, obteniendo una mención honorifica. </a:t>
            </a:r>
            <a:endParaRPr kumimoji="0" lang="es-ES" sz="15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3357563" y="142875"/>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6147" name="Text Box 7"/>
          <p:cNvSpPr txBox="1">
            <a:spLocks noChangeArrowheads="1"/>
          </p:cNvSpPr>
          <p:nvPr/>
        </p:nvSpPr>
        <p:spPr bwMode="auto">
          <a:xfrm>
            <a:off x="4357688" y="500063"/>
            <a:ext cx="4679950" cy="584775"/>
          </a:xfrm>
          <a:prstGeom prst="rect">
            <a:avLst/>
          </a:prstGeom>
          <a:noFill/>
          <a:ln w="9525">
            <a:noFill/>
            <a:miter lim="800000"/>
            <a:headEnd/>
            <a:tailEnd/>
          </a:ln>
        </p:spPr>
        <p:txBody>
          <a:bodyPr>
            <a:spAutoFit/>
          </a:bodyPr>
          <a:lstStyle/>
          <a:p>
            <a:pPr algn="r"/>
            <a:r>
              <a:rPr lang="es-MX" sz="2000" b="1" dirty="0">
                <a:solidFill>
                  <a:srgbClr val="800000"/>
                </a:solidFill>
              </a:rPr>
              <a:t>Campaña de captación</a:t>
            </a:r>
          </a:p>
          <a:p>
            <a:pPr algn="r"/>
            <a:r>
              <a:rPr lang="es-MX" sz="1200" b="1" dirty="0"/>
              <a:t>Se vincula con el proyecto </a:t>
            </a:r>
            <a:r>
              <a:rPr lang="es-MX" sz="1200" b="1" dirty="0">
                <a:solidFill>
                  <a:srgbClr val="800000"/>
                </a:solidFill>
              </a:rPr>
              <a:t>difusión institucional </a:t>
            </a:r>
            <a:r>
              <a:rPr lang="es-MX" sz="1200" b="1" dirty="0"/>
              <a:t>del </a:t>
            </a:r>
            <a:r>
              <a:rPr lang="es-MX" sz="1200" b="1" dirty="0" smtClean="0"/>
              <a:t>poa</a:t>
            </a:r>
            <a:endParaRPr lang="es-MX" sz="2000" b="1" dirty="0">
              <a:solidFill>
                <a:srgbClr val="800000"/>
              </a:solidFill>
            </a:endParaRPr>
          </a:p>
        </p:txBody>
      </p:sp>
      <p:sp>
        <p:nvSpPr>
          <p:cNvPr id="16389" name="Text Box 7"/>
          <p:cNvSpPr txBox="1">
            <a:spLocks noChangeArrowheads="1"/>
          </p:cNvSpPr>
          <p:nvPr/>
        </p:nvSpPr>
        <p:spPr bwMode="auto">
          <a:xfrm>
            <a:off x="1938319" y="1928802"/>
            <a:ext cx="6929456" cy="2554545"/>
          </a:xfrm>
          <a:prstGeom prst="rect">
            <a:avLst/>
          </a:prstGeom>
          <a:noFill/>
          <a:ln w="9525">
            <a:noFill/>
            <a:miter lim="800000"/>
            <a:headEnd/>
            <a:tailEnd/>
          </a:ln>
        </p:spPr>
        <p:txBody>
          <a:bodyPr wrap="square">
            <a:spAutoFit/>
          </a:bodyPr>
          <a:lstStyle/>
          <a:p>
            <a:pPr algn="just">
              <a:buFont typeface="Arial" charset="0"/>
              <a:buChar char="•"/>
              <a:defRPr/>
            </a:pPr>
            <a:r>
              <a:rPr lang="es-ES" sz="1600" b="0" dirty="0"/>
              <a:t>Se asistió a 13 ferias universitarias en IEMS, en los municipios de </a:t>
            </a:r>
            <a:r>
              <a:rPr lang="es-ES" sz="1600" b="0" dirty="0" err="1"/>
              <a:t>Huichapan</a:t>
            </a:r>
            <a:r>
              <a:rPr lang="es-ES" sz="1600" b="0" dirty="0"/>
              <a:t>, Francisco I Madero, Ixmiquilpan, Progreso de Obregón, Actopan, Cardonal, </a:t>
            </a:r>
            <a:r>
              <a:rPr lang="es-ES" sz="1600" b="0" dirty="0" err="1"/>
              <a:t>Tezontepec</a:t>
            </a:r>
            <a:r>
              <a:rPr lang="es-ES" sz="1600" b="0" dirty="0"/>
              <a:t>, Tula, El Arenal y </a:t>
            </a:r>
            <a:r>
              <a:rPr lang="es-ES" sz="1600" b="0" dirty="0" err="1"/>
              <a:t>Alfajayucan</a:t>
            </a:r>
            <a:r>
              <a:rPr lang="es-ES" sz="1600" b="0" dirty="0"/>
              <a:t>. </a:t>
            </a:r>
          </a:p>
          <a:p>
            <a:pPr algn="just">
              <a:buFont typeface="Arial" charset="0"/>
              <a:buChar char="•"/>
              <a:defRPr/>
            </a:pPr>
            <a:endParaRPr lang="es-ES" sz="1600" b="0" dirty="0"/>
          </a:p>
          <a:p>
            <a:pPr algn="just">
              <a:buFont typeface="Arial" charset="0"/>
              <a:buChar char="•"/>
              <a:defRPr/>
            </a:pPr>
            <a:r>
              <a:rPr lang="es-ES" sz="1600" b="0" dirty="0"/>
              <a:t>Se atendieron  7 entrevistas en radiodifusoras de la región: Radio y Televisión de Hidalgo y TV Azteca. </a:t>
            </a:r>
          </a:p>
          <a:p>
            <a:pPr algn="just">
              <a:buFont typeface="Arial" charset="0"/>
              <a:buChar char="•"/>
              <a:defRPr/>
            </a:pPr>
            <a:endParaRPr lang="es-ES" sz="1600" b="0" dirty="0"/>
          </a:p>
          <a:p>
            <a:pPr algn="just">
              <a:buFont typeface="Arial" charset="0"/>
              <a:buChar char="•"/>
              <a:defRPr/>
            </a:pPr>
            <a:r>
              <a:rPr lang="es-ES" sz="1600" b="0" dirty="0"/>
              <a:t>Se emitieron 29 boletines de prensa en los diferentes medios impresos y electrónicos de la Z.I. y la capital del Estado, con información de los eventos realizados en la Universidad.</a:t>
            </a:r>
            <a:endParaRPr lang="es-MX" sz="1600" b="0" dirty="0"/>
          </a:p>
        </p:txBody>
      </p:sp>
      <p:pic>
        <p:nvPicPr>
          <p:cNvPr id="6171" name="Picture 41" descr="\\Nlabra\mis imágenes\Fotos 2010 Ene-abril\27.abril.2010FERIAvivirmejor\DSC08260.JPG"/>
          <p:cNvPicPr>
            <a:picLocks noChangeAspect="1" noChangeArrowheads="1"/>
          </p:cNvPicPr>
          <p:nvPr/>
        </p:nvPicPr>
        <p:blipFill>
          <a:blip r:embed="rId3" cstate="print"/>
          <a:srcRect/>
          <a:stretch>
            <a:fillRect/>
          </a:stretch>
        </p:blipFill>
        <p:spPr bwMode="auto">
          <a:xfrm>
            <a:off x="5857884" y="4357694"/>
            <a:ext cx="2902495" cy="1943099"/>
          </a:xfrm>
          <a:prstGeom prst="rect">
            <a:avLst/>
          </a:prstGeom>
          <a:noFill/>
          <a:ln w="9525">
            <a:noFill/>
            <a:miter lim="800000"/>
            <a:headEnd/>
            <a:tailEnd/>
          </a:ln>
        </p:spPr>
      </p:pic>
      <p:sp>
        <p:nvSpPr>
          <p:cNvPr id="9" name="Text Box 41"/>
          <p:cNvSpPr txBox="1">
            <a:spLocks noChangeArrowheads="1"/>
          </p:cNvSpPr>
          <p:nvPr/>
        </p:nvSpPr>
        <p:spPr bwMode="auto">
          <a:xfrm>
            <a:off x="1928794" y="4691602"/>
            <a:ext cx="3786214" cy="1077218"/>
          </a:xfrm>
          <a:prstGeom prst="rect">
            <a:avLst/>
          </a:prstGeom>
          <a:noFill/>
          <a:ln w="9525">
            <a:noFill/>
            <a:miter lim="800000"/>
            <a:headEnd/>
            <a:tailEnd/>
          </a:ln>
        </p:spPr>
        <p:txBody>
          <a:bodyPr wrap="square">
            <a:spAutoFit/>
          </a:bodyPr>
          <a:lstStyle/>
          <a:p>
            <a:pPr algn="just"/>
            <a:r>
              <a:rPr lang="es-ES_tradnl" sz="1600" b="0" dirty="0" smtClean="0"/>
              <a:t>Como </a:t>
            </a:r>
            <a:r>
              <a:rPr lang="es-ES_tradnl" sz="1600" b="0" dirty="0"/>
              <a:t>sede de la feria Vivir Mejor, la institución recibió la visita de 38 Instituciones de Educación Media Superior de la Zona de Influencia de la Universidad.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3" name="Text Box 7"/>
          <p:cNvSpPr txBox="1">
            <a:spLocks noChangeArrowheads="1"/>
          </p:cNvSpPr>
          <p:nvPr/>
        </p:nvSpPr>
        <p:spPr bwMode="auto">
          <a:xfrm>
            <a:off x="2786063" y="457200"/>
            <a:ext cx="6253162" cy="892552"/>
          </a:xfrm>
          <a:prstGeom prst="rect">
            <a:avLst/>
          </a:prstGeom>
          <a:noFill/>
          <a:ln w="9525">
            <a:noFill/>
            <a:miter lim="800000"/>
            <a:headEnd/>
            <a:tailEnd/>
          </a:ln>
        </p:spPr>
        <p:txBody>
          <a:bodyPr>
            <a:spAutoFit/>
          </a:bodyPr>
          <a:lstStyle/>
          <a:p>
            <a:pPr algn="r"/>
            <a:r>
              <a:rPr lang="es-ES_tradnl" sz="2000" b="1" dirty="0">
                <a:solidFill>
                  <a:srgbClr val="800000"/>
                </a:solidFill>
              </a:rPr>
              <a:t>Programa Educativo de Tecnologías de la Información y Comunicación</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graphicFrame>
        <p:nvGraphicFramePr>
          <p:cNvPr id="6" name="5 Tabla"/>
          <p:cNvGraphicFramePr>
            <a:graphicFrameLocks noGrp="1"/>
          </p:cNvGraphicFramePr>
          <p:nvPr/>
        </p:nvGraphicFramePr>
        <p:xfrm>
          <a:off x="2133583" y="1690317"/>
          <a:ext cx="6572296" cy="4739079"/>
        </p:xfrm>
        <a:graphic>
          <a:graphicData uri="http://schemas.openxmlformats.org/drawingml/2006/table">
            <a:tbl>
              <a:tblPr/>
              <a:tblGrid>
                <a:gridCol w="3786214"/>
                <a:gridCol w="1928826"/>
                <a:gridCol w="857256"/>
              </a:tblGrid>
              <a:tr h="180000">
                <a:tc>
                  <a:txBody>
                    <a:bodyPr/>
                    <a:lstStyle/>
                    <a:p>
                      <a:pPr algn="ctr">
                        <a:lnSpc>
                          <a:spcPct val="115000"/>
                        </a:lnSpc>
                        <a:spcAft>
                          <a:spcPts val="1000"/>
                        </a:spcAft>
                      </a:pPr>
                      <a:r>
                        <a:rPr lang="es-ES" sz="1100" b="1" dirty="0">
                          <a:latin typeface="Calibri"/>
                          <a:ea typeface="Calibri"/>
                          <a:cs typeface="Times New Roman"/>
                        </a:rPr>
                        <a:t>Proyectos realizados por el </a:t>
                      </a:r>
                      <a:r>
                        <a:rPr lang="es-ES" sz="1100" b="1" dirty="0" smtClean="0">
                          <a:latin typeface="Calibri"/>
                          <a:ea typeface="Calibri"/>
                          <a:cs typeface="Times New Roman"/>
                        </a:rPr>
                        <a:t>Cuerpo Académico</a:t>
                      </a:r>
                      <a:r>
                        <a:rPr lang="es-ES" sz="1100" dirty="0" smtClean="0">
                          <a:latin typeface="Calibri"/>
                          <a:ea typeface="Calibri"/>
                          <a:cs typeface="Times New Roman"/>
                        </a:rPr>
                        <a:t> </a:t>
                      </a:r>
                      <a:endParaRPr lang="es-ES" sz="1100" dirty="0">
                        <a:latin typeface="Calibri"/>
                        <a:ea typeface="Calibri"/>
                        <a:cs typeface="Times New Roman"/>
                      </a:endParaRP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ES" sz="1100" b="1" dirty="0">
                          <a:latin typeface="Calibri"/>
                          <a:ea typeface="Calibri"/>
                          <a:cs typeface="Times New Roman"/>
                        </a:rPr>
                        <a:t>Empresa solicitante</a:t>
                      </a:r>
                      <a:r>
                        <a:rPr lang="es-ES" sz="1100" dirty="0">
                          <a:latin typeface="Calibri"/>
                          <a:ea typeface="Calibri"/>
                          <a:cs typeface="Times New Roman"/>
                        </a:rPr>
                        <a:t>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ES" sz="1100" b="1" dirty="0">
                          <a:latin typeface="Calibri"/>
                          <a:ea typeface="Calibri"/>
                          <a:cs typeface="Times New Roman"/>
                        </a:rPr>
                        <a:t>Status</a:t>
                      </a:r>
                      <a:r>
                        <a:rPr lang="es-ES" sz="1100" dirty="0">
                          <a:latin typeface="Calibri"/>
                          <a:ea typeface="Calibri"/>
                          <a:cs typeface="Times New Roman"/>
                        </a:rPr>
                        <a:t>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80000">
                <a:tc>
                  <a:txBody>
                    <a:bodyPr/>
                    <a:lstStyle/>
                    <a:p>
                      <a:pPr algn="just">
                        <a:lnSpc>
                          <a:spcPct val="115000"/>
                        </a:lnSpc>
                        <a:spcAft>
                          <a:spcPts val="1000"/>
                        </a:spcAft>
                      </a:pPr>
                      <a:r>
                        <a:rPr lang="es-ES" sz="1100" dirty="0">
                          <a:latin typeface="Calibri"/>
                          <a:ea typeface="Calibri"/>
                          <a:cs typeface="Times New Roman"/>
                        </a:rPr>
                        <a:t>Automatización de lecturas a medidores de la CFE.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PROTECSA ingeniería</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dirty="0">
                          <a:latin typeface="Calibri"/>
                          <a:ea typeface="Calibri"/>
                          <a:cs typeface="Times New Roman"/>
                        </a:rPr>
                        <a:t>Diseño e implementación de sitio web turismo recreativo.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Cuerpo académico de Turismo</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Implementación de tecnologías en la asociación mexicana de hoteles y moteles del estado.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Asociación de hoteles y moteles del estado</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Registro de RENIECYT para balnearios, hoteles y restaurantes.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Asociación de balnearios del Edo. de Hgo.</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Portal alianza UTVM, pymes, gobierno y sociedad.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Rectoría UTVM</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Integración de la documentación del portal UTVM, pymes, gobierno y sociedad para la participación en la convocatoria PROINNOVA.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Convocatoria PROINNOVA</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Repositorio de instrumentos de aprendizaje.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a:latin typeface="Calibri"/>
                          <a:ea typeface="Calibri"/>
                          <a:cs typeface="Times New Roman"/>
                        </a:rPr>
                        <a:t>Cuerpo </a:t>
                      </a:r>
                      <a:r>
                        <a:rPr lang="es-ES" sz="1100" dirty="0" smtClean="0">
                          <a:latin typeface="Calibri"/>
                          <a:ea typeface="Calibri"/>
                          <a:cs typeface="Times New Roman"/>
                        </a:rPr>
                        <a:t>Académico de la UAEH</a:t>
                      </a:r>
                      <a:endParaRPr lang="es-ES" sz="1100" dirty="0">
                        <a:latin typeface="Calibri"/>
                        <a:ea typeface="Calibri"/>
                        <a:cs typeface="Times New Roman"/>
                      </a:endParaRP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Concluido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Sitio web del CA de computación inteligente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smtClean="0">
                          <a:latin typeface="+mn-lt"/>
                          <a:ea typeface="Calibri"/>
                          <a:cs typeface="Times New Roman"/>
                        </a:rPr>
                        <a:t>Cuerpo Académico de la UAEH</a:t>
                      </a:r>
                      <a:endParaRPr lang="es-ES" sz="1100" dirty="0">
                        <a:latin typeface="+mn-lt"/>
                        <a:ea typeface="Calibri"/>
                        <a:cs typeface="Times New Roman"/>
                      </a:endParaRP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Concluido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PBX y chat artificial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Technozone de México S.A. de C.V.</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Facturación electrónica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Technozone de México S.A. de C.V.</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Sistema de contabilidad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Technozone de México S.A. de C.V.</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Sistema de control de estadías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Prácticas y estadías UTVM.</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Libro virtual de mercadotecnia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PE de Administración y Evaluación de Proyectos</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Concluido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algn="just">
                        <a:lnSpc>
                          <a:spcPct val="115000"/>
                        </a:lnSpc>
                        <a:spcAft>
                          <a:spcPts val="1000"/>
                        </a:spcAft>
                      </a:pPr>
                      <a:r>
                        <a:rPr lang="es-ES" sz="1100">
                          <a:latin typeface="Calibri"/>
                          <a:ea typeface="Calibri"/>
                          <a:cs typeface="Times New Roman"/>
                        </a:rPr>
                        <a:t>Annuaryweb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PE de Tecnologías de la Información y Comunicación</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a:latin typeface="Calibri"/>
                          <a:ea typeface="Calibri"/>
                          <a:cs typeface="Times New Roman"/>
                        </a:rPr>
                        <a:t>Concluido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3" name="Text Box 7"/>
          <p:cNvSpPr txBox="1">
            <a:spLocks noChangeArrowheads="1"/>
          </p:cNvSpPr>
          <p:nvPr/>
        </p:nvSpPr>
        <p:spPr bwMode="auto">
          <a:xfrm>
            <a:off x="2786063" y="457200"/>
            <a:ext cx="6253162" cy="892552"/>
          </a:xfrm>
          <a:prstGeom prst="rect">
            <a:avLst/>
          </a:prstGeom>
          <a:noFill/>
          <a:ln w="9525">
            <a:noFill/>
            <a:miter lim="800000"/>
            <a:headEnd/>
            <a:tailEnd/>
          </a:ln>
        </p:spPr>
        <p:txBody>
          <a:bodyPr>
            <a:spAutoFit/>
          </a:bodyPr>
          <a:lstStyle/>
          <a:p>
            <a:pPr algn="r"/>
            <a:r>
              <a:rPr lang="es-ES_tradnl" sz="2000" b="1" dirty="0">
                <a:solidFill>
                  <a:srgbClr val="800000"/>
                </a:solidFill>
              </a:rPr>
              <a:t>Programa Educativo de Tecnologías de la Información y Comunicación</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graphicFrame>
        <p:nvGraphicFramePr>
          <p:cNvPr id="7" name="6 Tabla"/>
          <p:cNvGraphicFramePr>
            <a:graphicFrameLocks noGrp="1"/>
          </p:cNvGraphicFramePr>
          <p:nvPr/>
        </p:nvGraphicFramePr>
        <p:xfrm>
          <a:off x="2133583" y="1671625"/>
          <a:ext cx="6572296" cy="2793735"/>
        </p:xfrm>
        <a:graphic>
          <a:graphicData uri="http://schemas.openxmlformats.org/drawingml/2006/table">
            <a:tbl>
              <a:tblPr/>
              <a:tblGrid>
                <a:gridCol w="3786214"/>
                <a:gridCol w="1928826"/>
                <a:gridCol w="857256"/>
              </a:tblGrid>
              <a:tr h="108000">
                <a:tc>
                  <a:txBody>
                    <a:bodyPr/>
                    <a:lstStyle/>
                    <a:p>
                      <a:pPr algn="ctr">
                        <a:lnSpc>
                          <a:spcPct val="115000"/>
                        </a:lnSpc>
                        <a:spcAft>
                          <a:spcPts val="1000"/>
                        </a:spcAft>
                      </a:pPr>
                      <a:r>
                        <a:rPr lang="es-ES" sz="1100" b="1" dirty="0">
                          <a:latin typeface="Calibri"/>
                          <a:ea typeface="Calibri"/>
                          <a:cs typeface="Times New Roman"/>
                        </a:rPr>
                        <a:t>Proyectos realizados por el </a:t>
                      </a:r>
                      <a:r>
                        <a:rPr lang="es-ES" sz="1100" b="1" dirty="0" smtClean="0">
                          <a:latin typeface="Calibri"/>
                          <a:ea typeface="Calibri"/>
                          <a:cs typeface="Times New Roman"/>
                        </a:rPr>
                        <a:t>Cuerpo Académico</a:t>
                      </a:r>
                      <a:r>
                        <a:rPr lang="es-ES" sz="1100" dirty="0" smtClean="0">
                          <a:latin typeface="Calibri"/>
                          <a:ea typeface="Calibri"/>
                          <a:cs typeface="Times New Roman"/>
                        </a:rPr>
                        <a:t> </a:t>
                      </a:r>
                      <a:endParaRPr lang="es-ES" sz="1100" dirty="0">
                        <a:latin typeface="Calibri"/>
                        <a:ea typeface="Calibri"/>
                        <a:cs typeface="Times New Roman"/>
                      </a:endParaRP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ES" sz="1100" b="1">
                          <a:latin typeface="Calibri"/>
                          <a:ea typeface="Calibri"/>
                          <a:cs typeface="Times New Roman"/>
                        </a:rPr>
                        <a:t>Empresa solicitante</a:t>
                      </a:r>
                      <a:r>
                        <a:rPr lang="es-ES" sz="1100">
                          <a:latin typeface="Calibri"/>
                          <a:ea typeface="Calibri"/>
                          <a:cs typeface="Times New Roman"/>
                        </a:rPr>
                        <a:t>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es-ES" sz="1100" b="1" dirty="0">
                          <a:latin typeface="Calibri"/>
                          <a:ea typeface="Calibri"/>
                          <a:cs typeface="Times New Roman"/>
                        </a:rPr>
                        <a:t>Status</a:t>
                      </a:r>
                      <a:r>
                        <a:rPr lang="es-ES" sz="1100" dirty="0">
                          <a:latin typeface="Calibri"/>
                          <a:ea typeface="Calibri"/>
                          <a:cs typeface="Times New Roman"/>
                        </a:rPr>
                        <a:t>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08000">
                <a:tc>
                  <a:txBody>
                    <a:bodyPr/>
                    <a:lstStyle/>
                    <a:p>
                      <a:pPr algn="just">
                        <a:lnSpc>
                          <a:spcPct val="115000"/>
                        </a:lnSpc>
                        <a:spcAft>
                          <a:spcPts val="1000"/>
                        </a:spcAft>
                      </a:pPr>
                      <a:r>
                        <a:rPr lang="es-ES" sz="1100" dirty="0">
                          <a:latin typeface="Calibri"/>
                          <a:ea typeface="Calibri"/>
                          <a:cs typeface="Times New Roman"/>
                        </a:rPr>
                        <a:t>Propuesta de sitio web del Programa de Movilidad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Programa de Movilidad UTVM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gn="just">
                        <a:lnSpc>
                          <a:spcPct val="115000"/>
                        </a:lnSpc>
                        <a:spcAft>
                          <a:spcPts val="1000"/>
                        </a:spcAft>
                      </a:pPr>
                      <a:r>
                        <a:rPr lang="es-ES" sz="1100">
                          <a:latin typeface="Calibri"/>
                          <a:ea typeface="Calibri"/>
                          <a:cs typeface="Times New Roman"/>
                        </a:rPr>
                        <a:t>Sitio web de la red de conocimiento del COCYTEH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a:latin typeface="Calibri"/>
                          <a:ea typeface="Calibri"/>
                          <a:cs typeface="Times New Roman"/>
                        </a:rPr>
                        <a:t>COCYTEH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1100" dirty="0">
                          <a:latin typeface="Calibri"/>
                          <a:ea typeface="Calibri"/>
                          <a:cs typeface="Times New Roman"/>
                        </a:rPr>
                        <a:t>En proceso </a:t>
                      </a:r>
                    </a:p>
                  </a:txBody>
                  <a:tcPr marL="53863" marR="53863" marT="74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Creación del observatorio pyme regional - sociedades del conocimiento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CA de TIC y CA de AYEP.</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Plan de implementación de las </a:t>
                      </a:r>
                      <a:r>
                        <a:rPr lang="es-ES" sz="1100" dirty="0" err="1">
                          <a:latin typeface="Calibri"/>
                          <a:ea typeface="Calibri"/>
                          <a:cs typeface="Times New Roman"/>
                        </a:rPr>
                        <a:t>TIC’s</a:t>
                      </a:r>
                      <a:r>
                        <a:rPr lang="es-ES" sz="1100" dirty="0">
                          <a:latin typeface="Calibri"/>
                          <a:ea typeface="Calibri"/>
                          <a:cs typeface="Times New Roman"/>
                        </a:rPr>
                        <a:t> en el sector hotelero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Asociación de hoteles y moteles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Plan de implementación de las </a:t>
                      </a:r>
                      <a:r>
                        <a:rPr lang="es-ES" sz="1100" dirty="0" err="1">
                          <a:latin typeface="Calibri"/>
                          <a:ea typeface="Calibri"/>
                          <a:cs typeface="Times New Roman"/>
                        </a:rPr>
                        <a:t>TIC’s</a:t>
                      </a:r>
                      <a:r>
                        <a:rPr lang="es-ES" sz="1100" dirty="0">
                          <a:latin typeface="Calibri"/>
                          <a:ea typeface="Calibri"/>
                          <a:cs typeface="Times New Roman"/>
                        </a:rPr>
                        <a:t> en parques acuáticos y centros eco turísticos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Asociación de balnearios del Estado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Diseño de cursos en línea en </a:t>
                      </a:r>
                      <a:r>
                        <a:rPr lang="es-ES" sz="1100" dirty="0" err="1">
                          <a:latin typeface="Calibri"/>
                          <a:ea typeface="Calibri"/>
                          <a:cs typeface="Times New Roman"/>
                        </a:rPr>
                        <a:t>Moddle</a:t>
                      </a:r>
                      <a:endParaRPr lang="es-ES" sz="1100" dirty="0">
                        <a:latin typeface="Calibri"/>
                        <a:ea typeface="Calibri"/>
                        <a:cs typeface="Times New Roman"/>
                      </a:endParaRP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Coordinación Académica </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Desarrollo del sitio web de </a:t>
                      </a:r>
                      <a:r>
                        <a:rPr lang="es-ES" sz="1100" dirty="0" err="1">
                          <a:latin typeface="Calibri"/>
                          <a:ea typeface="Calibri"/>
                          <a:cs typeface="Times New Roman"/>
                        </a:rPr>
                        <a:t>Pañeart</a:t>
                      </a:r>
                      <a:r>
                        <a:rPr lang="es-ES" sz="1100" dirty="0">
                          <a:latin typeface="Calibri"/>
                          <a:ea typeface="Calibri"/>
                          <a:cs typeface="Times New Roman"/>
                        </a:rPr>
                        <a:t>, </a:t>
                      </a:r>
                      <a:r>
                        <a:rPr lang="es-ES" sz="1100" dirty="0" err="1">
                          <a:latin typeface="Calibri"/>
                          <a:ea typeface="Calibri"/>
                          <a:cs typeface="Times New Roman"/>
                        </a:rPr>
                        <a:t>Tecozahutla</a:t>
                      </a:r>
                      <a:endParaRPr lang="es-ES" sz="1100" dirty="0">
                        <a:latin typeface="Calibri"/>
                        <a:ea typeface="Calibri"/>
                        <a:cs typeface="Times New Roman"/>
                      </a:endParaRP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Artesanos de Pahñe Tecozautla </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Desarrollo del prototipo del portal de turismo alternativo</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CA de Turismo </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Concluido</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Desarrollo del sitio web de los productores del olivo</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Productores Xidho </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00">
                <a:tc>
                  <a:txBody>
                    <a:bodyPr/>
                    <a:lstStyle/>
                    <a:p>
                      <a:pPr>
                        <a:lnSpc>
                          <a:spcPct val="115000"/>
                        </a:lnSpc>
                        <a:spcAft>
                          <a:spcPts val="1000"/>
                        </a:spcAft>
                      </a:pPr>
                      <a:r>
                        <a:rPr lang="es-ES" sz="1100" dirty="0">
                          <a:latin typeface="Calibri"/>
                          <a:ea typeface="Calibri"/>
                          <a:cs typeface="Times New Roman"/>
                        </a:rPr>
                        <a:t>Implementación de tecnologías de voz </a:t>
                      </a:r>
                      <a:r>
                        <a:rPr lang="es-ES" sz="1100" dirty="0" err="1">
                          <a:latin typeface="Calibri"/>
                          <a:ea typeface="Calibri"/>
                          <a:cs typeface="Times New Roman"/>
                        </a:rPr>
                        <a:t>ip</a:t>
                      </a:r>
                      <a:endParaRPr lang="es-ES" sz="1100" dirty="0">
                        <a:latin typeface="Calibri"/>
                        <a:ea typeface="Calibri"/>
                        <a:cs typeface="Times New Roman"/>
                      </a:endParaRP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a:latin typeface="Calibri"/>
                          <a:ea typeface="Calibri"/>
                          <a:cs typeface="Times New Roman"/>
                        </a:rPr>
                        <a:t>UTVM</a:t>
                      </a:r>
                    </a:p>
                  </a:txBody>
                  <a:tcPr marL="65056" marR="6505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ES" sz="1100" dirty="0">
                          <a:latin typeface="Calibri"/>
                          <a:ea typeface="Calibri"/>
                          <a:cs typeface="Times New Roman"/>
                        </a:rPr>
                        <a:t>En proceso </a:t>
                      </a:r>
                    </a:p>
                  </a:txBody>
                  <a:tcPr marL="65056" marR="65056" marT="90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51203" name="Text Box 7"/>
          <p:cNvSpPr txBox="1">
            <a:spLocks noChangeArrowheads="1"/>
          </p:cNvSpPr>
          <p:nvPr/>
        </p:nvSpPr>
        <p:spPr bwMode="auto">
          <a:xfrm>
            <a:off x="2786063" y="457200"/>
            <a:ext cx="6253162" cy="584775"/>
          </a:xfrm>
          <a:prstGeom prst="rect">
            <a:avLst/>
          </a:prstGeom>
          <a:noFill/>
          <a:ln w="9525">
            <a:noFill/>
            <a:miter lim="800000"/>
            <a:headEnd/>
            <a:tailEnd/>
          </a:ln>
        </p:spPr>
        <p:txBody>
          <a:bodyPr>
            <a:spAutoFit/>
          </a:bodyPr>
          <a:lstStyle/>
          <a:p>
            <a:pPr algn="r"/>
            <a:r>
              <a:rPr lang="es-ES_tradnl" sz="2000" b="1" dirty="0">
                <a:solidFill>
                  <a:srgbClr val="800000"/>
                </a:solidFill>
              </a:rPr>
              <a:t>Turismo</a:t>
            </a:r>
          </a:p>
          <a:p>
            <a:pPr marL="0" lvl="1" algn="r"/>
            <a:r>
              <a:rPr lang="es-MX" sz="1200" b="1" dirty="0"/>
              <a:t>Se vincula con el proyecto </a:t>
            </a:r>
            <a:r>
              <a:rPr lang="es-MX" sz="1200" b="1" dirty="0">
                <a:solidFill>
                  <a:srgbClr val="800000"/>
                </a:solidFill>
              </a:rPr>
              <a:t>investigación </a:t>
            </a:r>
            <a:r>
              <a:rPr lang="es-MX" sz="1200" b="1" dirty="0"/>
              <a:t>del </a:t>
            </a:r>
            <a:r>
              <a:rPr lang="es-MX" sz="1200" b="1" dirty="0" smtClean="0"/>
              <a:t>poa</a:t>
            </a:r>
            <a:endParaRPr lang="es-MX" sz="2000" b="1" dirty="0">
              <a:solidFill>
                <a:srgbClr val="800000"/>
              </a:solidFill>
            </a:endParaRPr>
          </a:p>
        </p:txBody>
      </p:sp>
      <p:graphicFrame>
        <p:nvGraphicFramePr>
          <p:cNvPr id="4" name="3 Tabla"/>
          <p:cNvGraphicFramePr>
            <a:graphicFrameLocks noGrp="1"/>
          </p:cNvGraphicFramePr>
          <p:nvPr/>
        </p:nvGraphicFramePr>
        <p:xfrm>
          <a:off x="2214546" y="1341888"/>
          <a:ext cx="6357982" cy="2944368"/>
        </p:xfrm>
        <a:graphic>
          <a:graphicData uri="http://schemas.openxmlformats.org/drawingml/2006/table">
            <a:tbl>
              <a:tblPr/>
              <a:tblGrid>
                <a:gridCol w="5429288"/>
                <a:gridCol w="928694"/>
              </a:tblGrid>
              <a:tr h="180000">
                <a:tc>
                  <a:txBody>
                    <a:bodyPr/>
                    <a:lstStyle/>
                    <a:p>
                      <a:pPr marL="228600" indent="-228600" algn="ctr">
                        <a:lnSpc>
                          <a:spcPct val="115000"/>
                        </a:lnSpc>
                        <a:spcAft>
                          <a:spcPts val="0"/>
                        </a:spcAft>
                        <a:tabLst>
                          <a:tab pos="228600" algn="l"/>
                          <a:tab pos="449580" algn="l"/>
                        </a:tabLst>
                      </a:pPr>
                      <a:r>
                        <a:rPr lang="es-ES" sz="1200" b="1" dirty="0" smtClean="0">
                          <a:latin typeface="+mn-lt"/>
                          <a:ea typeface="Calibri"/>
                          <a:cs typeface="Times New Roman"/>
                        </a:rPr>
                        <a:t>Proyectos realizados por el Cuerpo Académico</a:t>
                      </a:r>
                      <a:endParaRPr lang="es-ES" sz="1200" b="1" dirty="0">
                        <a:latin typeface="+mn-lt"/>
                        <a:ea typeface="Calibri"/>
                        <a:cs typeface="Times New Roman"/>
                      </a:endParaRPr>
                    </a:p>
                  </a:txBody>
                  <a:tcPr marL="30759" marR="3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228600" indent="-228600" algn="ctr">
                        <a:lnSpc>
                          <a:spcPct val="115000"/>
                        </a:lnSpc>
                        <a:spcAft>
                          <a:spcPts val="0"/>
                        </a:spcAft>
                        <a:tabLst>
                          <a:tab pos="228600" algn="l"/>
                          <a:tab pos="449580" algn="l"/>
                        </a:tabLst>
                      </a:pPr>
                      <a:r>
                        <a:rPr lang="es-ES" sz="1200" b="1" dirty="0" smtClean="0">
                          <a:latin typeface="+mn-lt"/>
                          <a:ea typeface="Calibri"/>
                          <a:cs typeface="Times New Roman"/>
                        </a:rPr>
                        <a:t>Status</a:t>
                      </a:r>
                      <a:endParaRPr lang="es-ES" sz="1200" b="1" dirty="0">
                        <a:latin typeface="+mn-lt"/>
                        <a:ea typeface="Calibri"/>
                        <a:cs typeface="Times New Roman"/>
                      </a:endParaRPr>
                    </a:p>
                  </a:txBody>
                  <a:tcPr marL="30759" marR="307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80000">
                <a:tc>
                  <a:txBody>
                    <a:bodyPr/>
                    <a:lstStyle/>
                    <a:p>
                      <a:pPr marL="0" indent="0" algn="just">
                        <a:lnSpc>
                          <a:spcPct val="115000"/>
                        </a:lnSpc>
                        <a:spcAft>
                          <a:spcPts val="0"/>
                        </a:spcAft>
                        <a:tabLst>
                          <a:tab pos="361950" algn="l"/>
                          <a:tab pos="449263" algn="l"/>
                        </a:tabLst>
                      </a:pPr>
                      <a:r>
                        <a:rPr lang="es-MX" sz="1200" dirty="0" smtClean="0">
                          <a:latin typeface="+mn-lt"/>
                          <a:ea typeface="Calibri"/>
                          <a:cs typeface="Times New Roman"/>
                        </a:rPr>
                        <a:t>Participación del CA en el proyecto de los olivos en la comunidad del Olivo. En conjunto con el CA de TAL. En este proyecto participan 2 docentes del PE de Turismo.</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l">
                        <a:lnSpc>
                          <a:spcPct val="115000"/>
                        </a:lnSpc>
                        <a:spcAft>
                          <a:spcPts val="0"/>
                        </a:spcAft>
                        <a:tabLst>
                          <a:tab pos="228600" algn="l"/>
                          <a:tab pos="449580" algn="l"/>
                        </a:tabLst>
                      </a:pPr>
                      <a:r>
                        <a:rPr lang="es-MX" sz="1200" dirty="0">
                          <a:latin typeface="+mn-lt"/>
                          <a:ea typeface="Calibri"/>
                          <a:cs typeface="Times New Roman"/>
                        </a:rPr>
                        <a:t>En proceso</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marL="0" indent="0" algn="just" defTabSz="914400" rtl="0" eaLnBrk="1" latinLnBrk="0" hangingPunct="1">
                        <a:lnSpc>
                          <a:spcPct val="115000"/>
                        </a:lnSpc>
                        <a:spcAft>
                          <a:spcPts val="0"/>
                        </a:spcAft>
                        <a:tabLst>
                          <a:tab pos="361950" algn="l"/>
                          <a:tab pos="449263" algn="l"/>
                        </a:tabLst>
                      </a:pPr>
                      <a:r>
                        <a:rPr lang="es-ES" sz="1200" kern="1200" dirty="0" smtClean="0">
                          <a:solidFill>
                            <a:schemeClr val="tx1"/>
                          </a:solidFill>
                          <a:latin typeface="+mn-lt"/>
                          <a:ea typeface="Calibri"/>
                          <a:cs typeface="Times New Roman"/>
                        </a:rPr>
                        <a:t>Proyecto</a:t>
                      </a:r>
                      <a:r>
                        <a:rPr lang="es-ES" sz="1200" kern="1200" baseline="0" dirty="0" smtClean="0">
                          <a:solidFill>
                            <a:schemeClr val="tx1"/>
                          </a:solidFill>
                          <a:latin typeface="+mn-lt"/>
                          <a:ea typeface="Calibri"/>
                          <a:cs typeface="Times New Roman"/>
                        </a:rPr>
                        <a:t> de Pueblo Nuevo. Participación en servicio tecnológico para la implementación de servicios turístico. En este proyecto participaron 6 estudiantes y 2 docentes.</a:t>
                      </a:r>
                      <a:endParaRPr lang="es-ES" sz="1200" kern="1200" dirty="0">
                        <a:solidFill>
                          <a:schemeClr val="tx1"/>
                        </a:solidFill>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l">
                        <a:lnSpc>
                          <a:spcPct val="115000"/>
                        </a:lnSpc>
                        <a:spcAft>
                          <a:spcPts val="0"/>
                        </a:spcAft>
                        <a:tabLst>
                          <a:tab pos="228600" algn="l"/>
                          <a:tab pos="449580" algn="l"/>
                        </a:tabLst>
                      </a:pPr>
                      <a:r>
                        <a:rPr lang="es-ES" sz="1200" dirty="0" smtClean="0">
                          <a:latin typeface="+mn-lt"/>
                          <a:ea typeface="Calibri"/>
                          <a:cs typeface="Times New Roman"/>
                        </a:rPr>
                        <a:t>Concluido</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marL="0" indent="0" algn="just" defTabSz="914400" rtl="0" eaLnBrk="1" latinLnBrk="0" hangingPunct="1">
                        <a:lnSpc>
                          <a:spcPct val="115000"/>
                        </a:lnSpc>
                        <a:spcAft>
                          <a:spcPts val="0"/>
                        </a:spcAft>
                        <a:tabLst>
                          <a:tab pos="361950" algn="l"/>
                          <a:tab pos="449263" algn="l"/>
                        </a:tabLst>
                      </a:pPr>
                      <a:r>
                        <a:rPr lang="es-MX" sz="1200" kern="1200" dirty="0">
                          <a:solidFill>
                            <a:schemeClr val="tx1"/>
                          </a:solidFill>
                          <a:latin typeface="+mn-lt"/>
                          <a:ea typeface="Calibri"/>
                          <a:cs typeface="Times New Roman"/>
                        </a:rPr>
                        <a:t>Proyecto al </a:t>
                      </a:r>
                      <a:r>
                        <a:rPr lang="es-MX" sz="1200" kern="1200" dirty="0" smtClean="0">
                          <a:solidFill>
                            <a:schemeClr val="tx1"/>
                          </a:solidFill>
                          <a:latin typeface="+mn-lt"/>
                          <a:ea typeface="Calibri"/>
                          <a:cs typeface="Times New Roman"/>
                        </a:rPr>
                        <a:t>Heredad. Participación en servicio tecnológico para la promoción turística  de la comunidad. En este proyecto participaron 2 docentes.</a:t>
                      </a:r>
                      <a:endParaRPr lang="es-ES" sz="1200" kern="1200" dirty="0">
                        <a:solidFill>
                          <a:schemeClr val="tx1"/>
                        </a:solidFill>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l">
                        <a:lnSpc>
                          <a:spcPct val="115000"/>
                        </a:lnSpc>
                        <a:spcAft>
                          <a:spcPts val="0"/>
                        </a:spcAft>
                        <a:tabLst>
                          <a:tab pos="228600" algn="l"/>
                          <a:tab pos="449580" algn="l"/>
                        </a:tabLst>
                      </a:pPr>
                      <a:r>
                        <a:rPr lang="es-MX" sz="1200" dirty="0">
                          <a:latin typeface="+mn-lt"/>
                          <a:ea typeface="Calibri"/>
                          <a:cs typeface="Times New Roman"/>
                        </a:rPr>
                        <a:t>Concluido</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marL="0" marR="0" indent="0" algn="just" defTabSz="914400" rtl="0" eaLnBrk="1" fontAlgn="auto" latinLnBrk="0" hangingPunct="1">
                        <a:lnSpc>
                          <a:spcPct val="115000"/>
                        </a:lnSpc>
                        <a:spcBef>
                          <a:spcPts val="0"/>
                        </a:spcBef>
                        <a:spcAft>
                          <a:spcPts val="0"/>
                        </a:spcAft>
                        <a:buClrTx/>
                        <a:buSzTx/>
                        <a:buFontTx/>
                        <a:buNone/>
                        <a:tabLst>
                          <a:tab pos="361950" algn="l"/>
                          <a:tab pos="449263" algn="l"/>
                        </a:tabLst>
                        <a:defRPr/>
                      </a:pPr>
                      <a:r>
                        <a:rPr lang="es-MX" sz="1200" kern="1200" dirty="0" smtClean="0">
                          <a:solidFill>
                            <a:schemeClr val="tx1"/>
                          </a:solidFill>
                          <a:latin typeface="+mn-lt"/>
                          <a:ea typeface="Calibri"/>
                          <a:cs typeface="Times New Roman"/>
                        </a:rPr>
                        <a:t>Proyecto en la comunidad de San Antonio </a:t>
                      </a:r>
                      <a:r>
                        <a:rPr lang="es-MX" sz="1200" kern="1200" dirty="0" err="1" smtClean="0">
                          <a:solidFill>
                            <a:schemeClr val="tx1"/>
                          </a:solidFill>
                          <a:latin typeface="+mn-lt"/>
                          <a:ea typeface="Calibri"/>
                          <a:cs typeface="Times New Roman"/>
                        </a:rPr>
                        <a:t>Tezoquipan</a:t>
                      </a:r>
                      <a:r>
                        <a:rPr lang="es-MX" sz="1200" kern="1200" dirty="0" smtClean="0">
                          <a:solidFill>
                            <a:schemeClr val="tx1"/>
                          </a:solidFill>
                          <a:latin typeface="+mn-lt"/>
                          <a:ea typeface="Calibri"/>
                          <a:cs typeface="Times New Roman"/>
                        </a:rPr>
                        <a:t>. Se está realizando una propuesta de diseño y desarrollo comunitario sustentable de la comunidad de San Antonio </a:t>
                      </a:r>
                      <a:r>
                        <a:rPr lang="es-MX" sz="1200" kern="1200" dirty="0" err="1" smtClean="0">
                          <a:solidFill>
                            <a:schemeClr val="tx1"/>
                          </a:solidFill>
                          <a:latin typeface="+mn-lt"/>
                          <a:ea typeface="Calibri"/>
                          <a:cs typeface="Times New Roman"/>
                        </a:rPr>
                        <a:t>Tezoquipan</a:t>
                      </a:r>
                      <a:r>
                        <a:rPr lang="es-MX" sz="1200" kern="1200" dirty="0" smtClean="0">
                          <a:solidFill>
                            <a:schemeClr val="tx1"/>
                          </a:solidFill>
                          <a:latin typeface="+mn-lt"/>
                          <a:ea typeface="Calibri"/>
                          <a:cs typeface="Times New Roman"/>
                        </a:rPr>
                        <a:t>. En este proyecto participan 16 estudiantes y 5 profesores.</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l">
                        <a:lnSpc>
                          <a:spcPct val="115000"/>
                        </a:lnSpc>
                        <a:spcAft>
                          <a:spcPts val="0"/>
                        </a:spcAft>
                        <a:tabLst>
                          <a:tab pos="228600" algn="l"/>
                          <a:tab pos="449580" algn="l"/>
                        </a:tabLst>
                      </a:pPr>
                      <a:r>
                        <a:rPr lang="es-MX" sz="1200">
                          <a:latin typeface="+mn-lt"/>
                          <a:ea typeface="Calibri"/>
                          <a:cs typeface="Times New Roman"/>
                        </a:rPr>
                        <a:t>Proceso</a:t>
                      </a:r>
                      <a:endParaRPr lang="es-ES" sz="120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00">
                <a:tc>
                  <a:txBody>
                    <a:bodyPr/>
                    <a:lstStyle/>
                    <a:p>
                      <a:pPr marL="0" marR="0" indent="0" algn="just" defTabSz="914400" rtl="0" eaLnBrk="1" fontAlgn="auto" latinLnBrk="0" hangingPunct="1">
                        <a:lnSpc>
                          <a:spcPct val="115000"/>
                        </a:lnSpc>
                        <a:spcBef>
                          <a:spcPts val="0"/>
                        </a:spcBef>
                        <a:spcAft>
                          <a:spcPts val="0"/>
                        </a:spcAft>
                        <a:buClrTx/>
                        <a:buSzTx/>
                        <a:buFontTx/>
                        <a:buNone/>
                        <a:tabLst>
                          <a:tab pos="361950" algn="l"/>
                          <a:tab pos="449263" algn="l"/>
                        </a:tabLst>
                        <a:defRPr/>
                      </a:pPr>
                      <a:r>
                        <a:rPr lang="es-MX" sz="1200" dirty="0">
                          <a:latin typeface="+mn-lt"/>
                          <a:ea typeface="Times New Roman"/>
                          <a:cs typeface="Times New Roman"/>
                        </a:rPr>
                        <a:t>P</a:t>
                      </a:r>
                      <a:r>
                        <a:rPr lang="es-MX" sz="1200" kern="1200" dirty="0">
                          <a:solidFill>
                            <a:schemeClr val="tx1"/>
                          </a:solidFill>
                          <a:latin typeface="+mn-lt"/>
                          <a:ea typeface="Calibri"/>
                          <a:cs typeface="Times New Roman"/>
                        </a:rPr>
                        <a:t>royecto en el Municipio de </a:t>
                      </a:r>
                      <a:r>
                        <a:rPr lang="es-MX" sz="1200" kern="1200" dirty="0" err="1" smtClean="0">
                          <a:solidFill>
                            <a:schemeClr val="tx1"/>
                          </a:solidFill>
                          <a:latin typeface="+mn-lt"/>
                          <a:ea typeface="Calibri"/>
                          <a:cs typeface="Times New Roman"/>
                        </a:rPr>
                        <a:t>Huitepec</a:t>
                      </a:r>
                      <a:r>
                        <a:rPr lang="es-MX" sz="1200" kern="1200" dirty="0" smtClean="0">
                          <a:solidFill>
                            <a:schemeClr val="tx1"/>
                          </a:solidFill>
                          <a:latin typeface="+mn-lt"/>
                          <a:ea typeface="Calibri"/>
                          <a:cs typeface="Times New Roman"/>
                        </a:rPr>
                        <a:t>. Se está realizando una propuesta de diseño y desarrollo comunitario sustentable de la comunidad de </a:t>
                      </a:r>
                      <a:r>
                        <a:rPr lang="es-MX" sz="1200" kern="1200" dirty="0" err="1" smtClean="0">
                          <a:solidFill>
                            <a:schemeClr val="tx1"/>
                          </a:solidFill>
                          <a:latin typeface="+mn-lt"/>
                          <a:ea typeface="Calibri"/>
                          <a:cs typeface="Times New Roman"/>
                        </a:rPr>
                        <a:t>Huitepec</a:t>
                      </a:r>
                      <a:r>
                        <a:rPr lang="es-MX" sz="1200" kern="1200" dirty="0" smtClean="0">
                          <a:solidFill>
                            <a:schemeClr val="tx1"/>
                          </a:solidFill>
                          <a:latin typeface="+mn-lt"/>
                          <a:ea typeface="Calibri"/>
                          <a:cs typeface="Times New Roman"/>
                        </a:rPr>
                        <a:t>. Participantes: 14 estudiantes y 5 docentes.</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indent="-228600" algn="l">
                        <a:lnSpc>
                          <a:spcPct val="115000"/>
                        </a:lnSpc>
                        <a:spcAft>
                          <a:spcPts val="0"/>
                        </a:spcAft>
                        <a:tabLst>
                          <a:tab pos="228600" algn="l"/>
                          <a:tab pos="449580" algn="l"/>
                        </a:tabLst>
                      </a:pPr>
                      <a:r>
                        <a:rPr lang="es-MX" sz="1200" dirty="0">
                          <a:latin typeface="+mn-lt"/>
                          <a:ea typeface="Calibri"/>
                          <a:cs typeface="Times New Roman"/>
                        </a:rPr>
                        <a:t>Proceso</a:t>
                      </a:r>
                      <a:endParaRPr lang="es-ES" sz="1200" dirty="0">
                        <a:latin typeface="+mn-lt"/>
                        <a:ea typeface="Calibri"/>
                        <a:cs typeface="Times New Roman"/>
                      </a:endParaRPr>
                    </a:p>
                  </a:txBody>
                  <a:tcPr marL="30759" marR="30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52228" name="Text Box 7"/>
          <p:cNvSpPr txBox="1">
            <a:spLocks noChangeArrowheads="1"/>
          </p:cNvSpPr>
          <p:nvPr/>
        </p:nvSpPr>
        <p:spPr bwMode="auto">
          <a:xfrm>
            <a:off x="3143250" y="457200"/>
            <a:ext cx="5895975" cy="892552"/>
          </a:xfrm>
          <a:prstGeom prst="rect">
            <a:avLst/>
          </a:prstGeom>
          <a:noFill/>
          <a:ln w="9525">
            <a:noFill/>
            <a:miter lim="800000"/>
            <a:headEnd/>
            <a:tailEnd/>
          </a:ln>
        </p:spPr>
        <p:txBody>
          <a:bodyPr>
            <a:spAutoFit/>
          </a:bodyPr>
          <a:lstStyle/>
          <a:p>
            <a:pPr algn="r"/>
            <a:r>
              <a:rPr lang="es-MX" sz="2000" b="1" dirty="0">
                <a:solidFill>
                  <a:srgbClr val="800000"/>
                </a:solidFill>
              </a:rPr>
              <a:t>Incubadora de Empresas de Base Tecnológica (INCUBATEC)</a:t>
            </a:r>
          </a:p>
          <a:p>
            <a:pPr marL="0" lvl="1" algn="r"/>
            <a:r>
              <a:rPr lang="es-MX" sz="1200" b="1" dirty="0"/>
              <a:t>Se vincula con el proyecto </a:t>
            </a:r>
            <a:r>
              <a:rPr lang="es-MX" sz="1200" b="1" dirty="0">
                <a:solidFill>
                  <a:srgbClr val="800000"/>
                </a:solidFill>
              </a:rPr>
              <a:t>extensión </a:t>
            </a:r>
            <a:r>
              <a:rPr lang="es-MX" sz="1200" b="1" dirty="0"/>
              <a:t>del </a:t>
            </a:r>
            <a:r>
              <a:rPr lang="es-MX" sz="1200" b="1" dirty="0" smtClean="0"/>
              <a:t>poa</a:t>
            </a:r>
            <a:endParaRPr lang="es-MX" sz="2000" b="1" dirty="0">
              <a:solidFill>
                <a:srgbClr val="800000"/>
              </a:solidFill>
            </a:endParaRPr>
          </a:p>
        </p:txBody>
      </p:sp>
      <p:sp>
        <p:nvSpPr>
          <p:cNvPr id="52229" name="6 CuadroTexto"/>
          <p:cNvSpPr txBox="1">
            <a:spLocks noChangeArrowheads="1"/>
          </p:cNvSpPr>
          <p:nvPr/>
        </p:nvSpPr>
        <p:spPr bwMode="auto">
          <a:xfrm>
            <a:off x="2057382" y="3571876"/>
            <a:ext cx="6715124" cy="1400383"/>
          </a:xfrm>
          <a:prstGeom prst="rect">
            <a:avLst/>
          </a:prstGeom>
          <a:noFill/>
          <a:ln w="9525">
            <a:noFill/>
            <a:miter lim="800000"/>
            <a:headEnd/>
            <a:tailEnd/>
          </a:ln>
        </p:spPr>
        <p:txBody>
          <a:bodyPr wrap="square">
            <a:spAutoFit/>
          </a:bodyPr>
          <a:lstStyle/>
          <a:p>
            <a:pPr algn="just">
              <a:buSzPct val="150000"/>
              <a:buFont typeface="Wingdings" pitchFamily="2" charset="2"/>
              <a:buChar char="v"/>
            </a:pPr>
            <a:r>
              <a:rPr lang="es-MX" sz="1700" b="0" dirty="0"/>
              <a:t>Durante el 2010 en cumplimiento a los compromisos de generación de empresas nuevas, se realizan las gestiones necesarias para obtener financiamiento estatal y federal para incubar 20 proyectos (6ta. Convocatoria), de acuerdo a la metodología de la Red de Incubadoras del Subsistema de Universidades Tecnológicas (RISUT).</a:t>
            </a:r>
          </a:p>
        </p:txBody>
      </p:sp>
      <p:sp>
        <p:nvSpPr>
          <p:cNvPr id="8" name="7 Rectángulo"/>
          <p:cNvSpPr/>
          <p:nvPr/>
        </p:nvSpPr>
        <p:spPr>
          <a:xfrm>
            <a:off x="2057382" y="2071678"/>
            <a:ext cx="6715172" cy="1138773"/>
          </a:xfrm>
          <a:prstGeom prst="rect">
            <a:avLst/>
          </a:prstGeom>
          <a:noFill/>
        </p:spPr>
        <p:txBody>
          <a:bodyPr wrap="square">
            <a:spAutoFit/>
          </a:bodyPr>
          <a:lstStyle/>
          <a:p>
            <a:pPr algn="just">
              <a:buSzPct val="150000"/>
              <a:buFont typeface="Wingdings" pitchFamily="2" charset="2"/>
              <a:buChar char="v"/>
            </a:pPr>
            <a:r>
              <a:rPr lang="es-ES" sz="1700" dirty="0" smtClean="0"/>
              <a:t>En seguimiento a la generación de empleos de la 5ta. Generación, en el mes de marzo se recibió el recurso Estatal perteneciente al Fondo PYME 2009, con el cual se cubre la totalidad de recursos de dicho proyecto.</a:t>
            </a:r>
            <a:endParaRPr lang="es-ES" sz="17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83971"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Visitas, Prácticas y Estadías</a:t>
            </a:r>
          </a:p>
          <a:p>
            <a:pPr marL="0" lvl="1" algn="r">
              <a:defRPr/>
            </a:pPr>
            <a:r>
              <a:rPr lang="es-MX" sz="1150" b="1" dirty="0"/>
              <a:t>Se vincula con el proyecto </a:t>
            </a:r>
            <a:r>
              <a:rPr lang="es-MX" sz="1150" b="1" dirty="0">
                <a:solidFill>
                  <a:srgbClr val="800000"/>
                </a:solidFill>
              </a:rPr>
              <a:t>servicio social </a:t>
            </a:r>
            <a:r>
              <a:rPr lang="es-MX" sz="1150" b="1" dirty="0"/>
              <a:t>del </a:t>
            </a:r>
            <a:r>
              <a:rPr lang="es-MX" sz="1150" b="1" dirty="0" smtClean="0"/>
              <a:t>poa</a:t>
            </a:r>
            <a:endParaRPr lang="es-MX" sz="2000" b="1" dirty="0">
              <a:solidFill>
                <a:srgbClr val="800000"/>
              </a:solidFill>
            </a:endParaRPr>
          </a:p>
        </p:txBody>
      </p:sp>
      <p:graphicFrame>
        <p:nvGraphicFramePr>
          <p:cNvPr id="4" name="2 Gráfico"/>
          <p:cNvGraphicFramePr/>
          <p:nvPr/>
        </p:nvGraphicFramePr>
        <p:xfrm>
          <a:off x="2214546" y="1857364"/>
          <a:ext cx="6357982" cy="4261161"/>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7 Conector recto"/>
          <p:cNvCxnSpPr/>
          <p:nvPr/>
        </p:nvCxnSpPr>
        <p:spPr>
          <a:xfrm flipV="1">
            <a:off x="2643174" y="5000636"/>
            <a:ext cx="5715040" cy="71438"/>
          </a:xfrm>
          <a:prstGeom prst="line">
            <a:avLst/>
          </a:prstGeom>
          <a:ln>
            <a:solidFill>
              <a:srgbClr val="A20000"/>
            </a:solidFill>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8215338" y="4714884"/>
            <a:ext cx="714380" cy="261610"/>
          </a:xfrm>
          <a:prstGeom prst="rect">
            <a:avLst/>
          </a:prstGeom>
          <a:noFill/>
        </p:spPr>
        <p:txBody>
          <a:bodyPr wrap="square" rtlCol="0">
            <a:spAutoFit/>
          </a:bodyPr>
          <a:lstStyle/>
          <a:p>
            <a:r>
              <a:rPr lang="es-MX" sz="1100" dirty="0" smtClean="0"/>
              <a:t>Mínimo</a:t>
            </a:r>
            <a:endParaRPr lang="es-MX" sz="11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a:solidFill>
                  <a:srgbClr val="800000"/>
                </a:solidFill>
              </a:rPr>
              <a:t>V. Investigación y Desarrollo Tecnológico</a:t>
            </a:r>
          </a:p>
        </p:txBody>
      </p:sp>
      <p:sp>
        <p:nvSpPr>
          <p:cNvPr id="84995"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Visitas, Prácticas y Estadías</a:t>
            </a:r>
          </a:p>
          <a:p>
            <a:pPr marL="0" lvl="1" algn="r">
              <a:defRPr/>
            </a:pPr>
            <a:r>
              <a:rPr lang="es-MX" sz="1150" b="1" dirty="0"/>
              <a:t>Se vincula con el proyecto </a:t>
            </a:r>
            <a:r>
              <a:rPr lang="es-MX" sz="1150" b="1" dirty="0">
                <a:solidFill>
                  <a:srgbClr val="800000"/>
                </a:solidFill>
              </a:rPr>
              <a:t>servicio social </a:t>
            </a:r>
            <a:r>
              <a:rPr lang="es-MX" sz="1150" b="1" dirty="0"/>
              <a:t>del </a:t>
            </a:r>
            <a:r>
              <a:rPr lang="es-MX" sz="1150" b="1" dirty="0" smtClean="0"/>
              <a:t>poa</a:t>
            </a:r>
            <a:endParaRPr lang="es-MX" sz="2000" b="1" dirty="0">
              <a:solidFill>
                <a:srgbClr val="800000"/>
              </a:solidFill>
            </a:endParaRPr>
          </a:p>
        </p:txBody>
      </p:sp>
      <p:pic>
        <p:nvPicPr>
          <p:cNvPr id="54276" name="Picture 4"/>
          <p:cNvPicPr>
            <a:picLocks noChangeAspect="1" noChangeArrowheads="1"/>
          </p:cNvPicPr>
          <p:nvPr/>
        </p:nvPicPr>
        <p:blipFill>
          <a:blip r:embed="rId3" cstate="print"/>
          <a:srcRect/>
          <a:stretch>
            <a:fillRect/>
          </a:stretch>
        </p:blipFill>
        <p:spPr bwMode="auto">
          <a:xfrm>
            <a:off x="2124104" y="1857364"/>
            <a:ext cx="6591300" cy="3686175"/>
          </a:xfrm>
          <a:prstGeom prst="rect">
            <a:avLst/>
          </a:prstGeom>
          <a:noFill/>
          <a:ln w="9525">
            <a:noFill/>
            <a:miter lim="800000"/>
            <a:headEnd/>
            <a:tailEnd/>
          </a:ln>
        </p:spPr>
      </p:pic>
      <p:cxnSp>
        <p:nvCxnSpPr>
          <p:cNvPr id="6" name="5 Conector recto"/>
          <p:cNvCxnSpPr/>
          <p:nvPr/>
        </p:nvCxnSpPr>
        <p:spPr>
          <a:xfrm>
            <a:off x="2571736" y="3857628"/>
            <a:ext cx="5786478"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8143900" y="3857628"/>
            <a:ext cx="714380" cy="261610"/>
          </a:xfrm>
          <a:prstGeom prst="rect">
            <a:avLst/>
          </a:prstGeom>
          <a:noFill/>
        </p:spPr>
        <p:txBody>
          <a:bodyPr wrap="square" rtlCol="0">
            <a:spAutoFit/>
          </a:bodyPr>
          <a:lstStyle/>
          <a:p>
            <a:r>
              <a:rPr lang="es-MX" sz="1100" dirty="0" smtClean="0"/>
              <a:t>Mínimo</a:t>
            </a:r>
            <a:endParaRPr lang="es-MX" sz="11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a:solidFill>
                  <a:srgbClr val="800000"/>
                </a:solidFill>
              </a:rPr>
              <a:t>V. Investigación y Desarrollo Tecnológico</a:t>
            </a:r>
          </a:p>
        </p:txBody>
      </p:sp>
      <p:sp>
        <p:nvSpPr>
          <p:cNvPr id="84995"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Visitas, Prácticas y Estadías</a:t>
            </a:r>
          </a:p>
          <a:p>
            <a:pPr marL="0" lvl="1" algn="r">
              <a:defRPr/>
            </a:pPr>
            <a:r>
              <a:rPr lang="es-MX" sz="1150" b="1" dirty="0"/>
              <a:t>Se vincula con el proyecto </a:t>
            </a:r>
            <a:r>
              <a:rPr lang="es-MX" sz="1150" b="1" dirty="0">
                <a:solidFill>
                  <a:srgbClr val="800000"/>
                </a:solidFill>
              </a:rPr>
              <a:t>servicio social </a:t>
            </a:r>
            <a:r>
              <a:rPr lang="es-MX" sz="1150" b="1" dirty="0"/>
              <a:t>del </a:t>
            </a:r>
            <a:r>
              <a:rPr lang="es-MX" sz="1150" b="1" dirty="0" smtClean="0"/>
              <a:t>poa</a:t>
            </a:r>
            <a:endParaRPr lang="es-MX" sz="2000" b="1" dirty="0">
              <a:solidFill>
                <a:srgbClr val="800000"/>
              </a:solidFill>
            </a:endParaRPr>
          </a:p>
        </p:txBody>
      </p:sp>
      <p:sp>
        <p:nvSpPr>
          <p:cNvPr id="8" name="7 CuadroTexto"/>
          <p:cNvSpPr txBox="1"/>
          <p:nvPr/>
        </p:nvSpPr>
        <p:spPr>
          <a:xfrm>
            <a:off x="2339752" y="1052736"/>
            <a:ext cx="6408712" cy="369332"/>
          </a:xfrm>
          <a:prstGeom prst="rect">
            <a:avLst/>
          </a:prstGeom>
          <a:noFill/>
        </p:spPr>
        <p:txBody>
          <a:bodyPr wrap="square" rtlCol="0">
            <a:spAutoFit/>
          </a:bodyPr>
          <a:lstStyle/>
          <a:p>
            <a:r>
              <a:rPr lang="es-MX" b="1" dirty="0" smtClean="0">
                <a:solidFill>
                  <a:srgbClr val="C00000"/>
                </a:solidFill>
              </a:rPr>
              <a:t>Otras actividades en las que participan los Programas Educativos</a:t>
            </a:r>
            <a:endParaRPr lang="es-MX" b="1" dirty="0">
              <a:solidFill>
                <a:srgbClr val="C00000"/>
              </a:solidFill>
            </a:endParaRPr>
          </a:p>
        </p:txBody>
      </p:sp>
      <p:sp>
        <p:nvSpPr>
          <p:cNvPr id="10" name="9 CuadroTexto"/>
          <p:cNvSpPr txBox="1"/>
          <p:nvPr/>
        </p:nvSpPr>
        <p:spPr>
          <a:xfrm>
            <a:off x="1835696" y="5930696"/>
            <a:ext cx="7128792" cy="738664"/>
          </a:xfrm>
          <a:prstGeom prst="rect">
            <a:avLst/>
          </a:prstGeom>
          <a:noFill/>
        </p:spPr>
        <p:txBody>
          <a:bodyPr wrap="square" rtlCol="0">
            <a:spAutoFit/>
          </a:bodyPr>
          <a:lstStyle/>
          <a:p>
            <a:pPr algn="just"/>
            <a:r>
              <a:rPr lang="es-MX" sz="1400" b="1" dirty="0" smtClean="0"/>
              <a:t>Los Programas Educativos desarrollan y participan en diversas actividades donde los estudiantes se involucran con el propósito de desarrollar aún más el  saber hacer y el ser  de los mismos, lo anterior para fortalecer aún más el modelo educativo de esta Casa de Estudios.</a:t>
            </a:r>
            <a:endParaRPr lang="es-MX" sz="1400" b="1" dirty="0"/>
          </a:p>
        </p:txBody>
      </p:sp>
      <p:graphicFrame>
        <p:nvGraphicFramePr>
          <p:cNvPr id="11" name="2 Gráfico"/>
          <p:cNvGraphicFramePr/>
          <p:nvPr/>
        </p:nvGraphicFramePr>
        <p:xfrm>
          <a:off x="1763688" y="1340768"/>
          <a:ext cx="4896544" cy="2808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1 Gráfico"/>
          <p:cNvGraphicFramePr/>
          <p:nvPr/>
        </p:nvGraphicFramePr>
        <p:xfrm>
          <a:off x="4572000" y="3501008"/>
          <a:ext cx="4572000" cy="253365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7"/>
          <p:cNvSpPr txBox="1">
            <a:spLocks noChangeArrowheads="1"/>
          </p:cNvSpPr>
          <p:nvPr/>
        </p:nvSpPr>
        <p:spPr bwMode="auto">
          <a:xfrm>
            <a:off x="2857500" y="142875"/>
            <a:ext cx="6172200" cy="400050"/>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86019"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Visitas, Prácticas y Estadías</a:t>
            </a:r>
          </a:p>
          <a:p>
            <a:pPr marL="0" lvl="1" algn="r">
              <a:defRPr/>
            </a:pPr>
            <a:r>
              <a:rPr lang="es-MX" sz="1150" b="1" dirty="0"/>
              <a:t>Se vincula con el proyecto </a:t>
            </a:r>
            <a:r>
              <a:rPr lang="es-MX" sz="1150" b="1" dirty="0">
                <a:solidFill>
                  <a:srgbClr val="800000"/>
                </a:solidFill>
              </a:rPr>
              <a:t>servicio social </a:t>
            </a:r>
            <a:r>
              <a:rPr lang="es-MX" sz="1150" b="1" dirty="0"/>
              <a:t>del </a:t>
            </a:r>
            <a:r>
              <a:rPr lang="es-MX" sz="1150" b="1" dirty="0" smtClean="0"/>
              <a:t>poa</a:t>
            </a:r>
            <a:endParaRPr lang="es-MX" sz="2000" b="1" dirty="0">
              <a:solidFill>
                <a:srgbClr val="800000"/>
              </a:solidFill>
            </a:endParaRPr>
          </a:p>
        </p:txBody>
      </p:sp>
      <p:sp>
        <p:nvSpPr>
          <p:cNvPr id="52229" name="Rectangle 33"/>
          <p:cNvSpPr>
            <a:spLocks noChangeArrowheads="1"/>
          </p:cNvSpPr>
          <p:nvPr/>
        </p:nvSpPr>
        <p:spPr bwMode="auto">
          <a:xfrm>
            <a:off x="2009805" y="1357313"/>
            <a:ext cx="6786562" cy="784830"/>
          </a:xfrm>
          <a:prstGeom prst="rect">
            <a:avLst/>
          </a:prstGeom>
          <a:noFill/>
          <a:ln w="9525">
            <a:noFill/>
            <a:miter lim="800000"/>
            <a:headEnd/>
            <a:tailEnd/>
          </a:ln>
        </p:spPr>
        <p:txBody>
          <a:bodyPr anchor="ctr">
            <a:spAutoFit/>
          </a:bodyPr>
          <a:lstStyle/>
          <a:p>
            <a:pPr algn="just" eaLnBrk="0" hangingPunct="0">
              <a:defRPr/>
            </a:pPr>
            <a:r>
              <a:rPr lang="es-ES" sz="1500" b="0" dirty="0">
                <a:latin typeface="+mn-lt"/>
                <a:cs typeface="Times New Roman" pitchFamily="18" charset="0"/>
              </a:rPr>
              <a:t>En el periodo enero- abril de 2010, realizaron su periodo de estadía 17 estudiantes de los cuales el 88% </a:t>
            </a:r>
            <a:r>
              <a:rPr lang="es-ES" sz="1500" b="0" dirty="0" smtClean="0">
                <a:latin typeface="+mn-lt"/>
                <a:cs typeface="Times New Roman" pitchFamily="18" charset="0"/>
              </a:rPr>
              <a:t> (15) se </a:t>
            </a:r>
            <a:r>
              <a:rPr lang="es-ES" sz="1500" b="0" dirty="0">
                <a:latin typeface="+mn-lt"/>
                <a:cs typeface="Times New Roman" pitchFamily="18" charset="0"/>
              </a:rPr>
              <a:t>colocaron en organizaciones del Estado de Hidalgo, </a:t>
            </a:r>
            <a:r>
              <a:rPr lang="es-ES" sz="1500" b="0" dirty="0" smtClean="0">
                <a:latin typeface="+mn-lt"/>
                <a:cs typeface="Times New Roman" pitchFamily="18" charset="0"/>
              </a:rPr>
              <a:t>y el 12%  (2) en el estado de Querétaro.</a:t>
            </a:r>
            <a:endParaRPr lang="es-ES" sz="1500" b="0" dirty="0">
              <a:latin typeface="+mn-lt"/>
              <a:cs typeface="Times New Roman" pitchFamily="18" charset="0"/>
            </a:endParaRPr>
          </a:p>
        </p:txBody>
      </p:sp>
      <p:graphicFrame>
        <p:nvGraphicFramePr>
          <p:cNvPr id="6" name="5 Gráfico"/>
          <p:cNvGraphicFramePr/>
          <p:nvPr/>
        </p:nvGraphicFramePr>
        <p:xfrm>
          <a:off x="3214678" y="2071678"/>
          <a:ext cx="4286280" cy="3071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Tabla"/>
          <p:cNvGraphicFramePr>
            <a:graphicFrameLocks noGrp="1"/>
          </p:cNvGraphicFramePr>
          <p:nvPr/>
        </p:nvGraphicFramePr>
        <p:xfrm>
          <a:off x="2081242" y="5572125"/>
          <a:ext cx="6357982" cy="578358"/>
        </p:xfrm>
        <a:graphic>
          <a:graphicData uri="http://schemas.openxmlformats.org/drawingml/2006/table">
            <a:tbl>
              <a:tblPr/>
              <a:tblGrid>
                <a:gridCol w="1661160"/>
                <a:gridCol w="1462723"/>
                <a:gridCol w="1337310"/>
                <a:gridCol w="907098"/>
                <a:gridCol w="989691"/>
              </a:tblGrid>
              <a:tr h="333375">
                <a:tc>
                  <a:txBody>
                    <a:bodyPr/>
                    <a:lstStyle/>
                    <a:p>
                      <a:pPr algn="ctr">
                        <a:lnSpc>
                          <a:spcPct val="115000"/>
                        </a:lnSpc>
                        <a:spcAft>
                          <a:spcPts val="0"/>
                        </a:spcAft>
                      </a:pPr>
                      <a:r>
                        <a:rPr lang="es-MX" sz="1100" b="1" dirty="0">
                          <a:solidFill>
                            <a:srgbClr val="000000"/>
                          </a:solidFill>
                          <a:latin typeface="Arial" pitchFamily="34" charset="0"/>
                          <a:ea typeface="Times New Roman"/>
                          <a:cs typeface="Arial" pitchFamily="34" charset="0"/>
                        </a:rPr>
                        <a:t>Programa Educativo</a:t>
                      </a:r>
                      <a:endParaRPr lang="es-MX"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1100" b="1" dirty="0">
                          <a:solidFill>
                            <a:srgbClr val="000000"/>
                          </a:solidFill>
                          <a:latin typeface="Arial" pitchFamily="34" charset="0"/>
                          <a:ea typeface="Times New Roman"/>
                          <a:cs typeface="Arial" pitchFamily="34" charset="0"/>
                        </a:rPr>
                        <a:t>Hidalgo</a:t>
                      </a:r>
                      <a:endParaRPr lang="es-MX" sz="1100" b="1" dirty="0">
                        <a:latin typeface="Arial" pitchFamily="34" charset="0"/>
                        <a:ea typeface="Calibri"/>
                        <a:cs typeface="Arial" pitchFamily="34" charset="0"/>
                      </a:endParaRPr>
                    </a:p>
                    <a:p>
                      <a:pPr algn="ctr">
                        <a:lnSpc>
                          <a:spcPct val="115000"/>
                        </a:lnSpc>
                        <a:spcAft>
                          <a:spcPts val="0"/>
                        </a:spcAft>
                      </a:pPr>
                      <a:r>
                        <a:rPr lang="es-MX" sz="1100" b="1" dirty="0">
                          <a:solidFill>
                            <a:srgbClr val="000000"/>
                          </a:solidFill>
                          <a:latin typeface="Arial" pitchFamily="34" charset="0"/>
                          <a:ea typeface="Times New Roman"/>
                          <a:cs typeface="Arial" pitchFamily="34" charset="0"/>
                        </a:rPr>
                        <a:t> Zona de influencia</a:t>
                      </a:r>
                      <a:endParaRPr lang="es-MX"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1100" b="1" dirty="0">
                          <a:solidFill>
                            <a:srgbClr val="000000"/>
                          </a:solidFill>
                          <a:latin typeface="Arial" pitchFamily="34" charset="0"/>
                          <a:ea typeface="Times New Roman"/>
                          <a:cs typeface="Arial" pitchFamily="34" charset="0"/>
                        </a:rPr>
                        <a:t>Hidalgo </a:t>
                      </a:r>
                      <a:endParaRPr lang="es-MX" sz="1100" b="1" dirty="0" smtClean="0">
                        <a:solidFill>
                          <a:srgbClr val="000000"/>
                        </a:solidFill>
                        <a:latin typeface="Arial" pitchFamily="34" charset="0"/>
                        <a:ea typeface="Times New Roman"/>
                        <a:cs typeface="Arial" pitchFamily="34" charset="0"/>
                      </a:endParaRPr>
                    </a:p>
                    <a:p>
                      <a:pPr algn="ctr">
                        <a:lnSpc>
                          <a:spcPct val="115000"/>
                        </a:lnSpc>
                        <a:spcAft>
                          <a:spcPts val="0"/>
                        </a:spcAft>
                      </a:pPr>
                      <a:r>
                        <a:rPr lang="es-MX" sz="1100" b="1" dirty="0" smtClean="0">
                          <a:solidFill>
                            <a:srgbClr val="000000"/>
                          </a:solidFill>
                          <a:latin typeface="Arial" pitchFamily="34" charset="0"/>
                          <a:ea typeface="Times New Roman"/>
                          <a:cs typeface="Arial" pitchFamily="34" charset="0"/>
                        </a:rPr>
                        <a:t>Resto </a:t>
                      </a:r>
                      <a:r>
                        <a:rPr lang="es-MX" sz="1100" b="1" dirty="0">
                          <a:solidFill>
                            <a:srgbClr val="000000"/>
                          </a:solidFill>
                          <a:latin typeface="Arial" pitchFamily="34" charset="0"/>
                          <a:ea typeface="Times New Roman"/>
                          <a:cs typeface="Arial" pitchFamily="34" charset="0"/>
                        </a:rPr>
                        <a:t>del Estado</a:t>
                      </a:r>
                      <a:endParaRPr lang="es-MX"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1100" b="1" dirty="0">
                          <a:solidFill>
                            <a:srgbClr val="000000"/>
                          </a:solidFill>
                          <a:latin typeface="Arial" pitchFamily="34" charset="0"/>
                          <a:ea typeface="Times New Roman"/>
                          <a:cs typeface="Arial" pitchFamily="34" charset="0"/>
                        </a:rPr>
                        <a:t>Querétaro </a:t>
                      </a:r>
                      <a:endParaRPr lang="es-MX"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1100" b="1" dirty="0">
                          <a:solidFill>
                            <a:srgbClr val="000000"/>
                          </a:solidFill>
                          <a:latin typeface="Arial" pitchFamily="34" charset="0"/>
                          <a:ea typeface="Times New Roman"/>
                          <a:cs typeface="Arial" pitchFamily="34" charset="0"/>
                        </a:rPr>
                        <a:t>Total</a:t>
                      </a:r>
                      <a:endParaRPr lang="es-MX"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57150">
                <a:tc>
                  <a:txBody>
                    <a:bodyPr/>
                    <a:lstStyle/>
                    <a:p>
                      <a:pPr>
                        <a:lnSpc>
                          <a:spcPct val="115000"/>
                        </a:lnSpc>
                        <a:spcAft>
                          <a:spcPts val="0"/>
                        </a:spcAft>
                      </a:pPr>
                      <a:r>
                        <a:rPr lang="es-MX" sz="1100">
                          <a:solidFill>
                            <a:srgbClr val="000000"/>
                          </a:solidFill>
                          <a:latin typeface="Arial" pitchFamily="34" charset="0"/>
                          <a:ea typeface="Times New Roman"/>
                          <a:cs typeface="Arial" pitchFamily="34" charset="0"/>
                        </a:rPr>
                        <a:t>Turismo</a:t>
                      </a:r>
                      <a:endParaRPr lang="es-MX" sz="110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latin typeface="Arial" pitchFamily="34" charset="0"/>
                          <a:ea typeface="Times New Roman"/>
                          <a:cs typeface="Arial" pitchFamily="34" charset="0"/>
                        </a:rPr>
                        <a:t>6</a:t>
                      </a:r>
                      <a:endParaRPr lang="es-MX" sz="110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a:solidFill>
                            <a:srgbClr val="000000"/>
                          </a:solidFill>
                          <a:latin typeface="Arial" pitchFamily="34" charset="0"/>
                          <a:ea typeface="Times New Roman"/>
                          <a:cs typeface="Arial" pitchFamily="34" charset="0"/>
                        </a:rPr>
                        <a:t>9</a:t>
                      </a:r>
                      <a:endParaRPr lang="es-MX" sz="110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solidFill>
                            <a:srgbClr val="000000"/>
                          </a:solidFill>
                          <a:latin typeface="Arial" pitchFamily="34" charset="0"/>
                          <a:ea typeface="Times New Roman"/>
                          <a:cs typeface="Arial" pitchFamily="34" charset="0"/>
                        </a:rPr>
                        <a:t>2</a:t>
                      </a:r>
                      <a:endParaRPr lang="es-MX"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solidFill>
                            <a:srgbClr val="000000"/>
                          </a:solidFill>
                          <a:latin typeface="Arial" pitchFamily="34" charset="0"/>
                          <a:ea typeface="Times New Roman"/>
                          <a:cs typeface="Arial" pitchFamily="34" charset="0"/>
                        </a:rPr>
                        <a:t>17</a:t>
                      </a:r>
                      <a:endParaRPr lang="es-MX"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2"/>
          <p:cNvSpPr>
            <a:spLocks noChangeArrowheads="1"/>
          </p:cNvSpPr>
          <p:nvPr/>
        </p:nvSpPr>
        <p:spPr bwMode="auto">
          <a:xfrm>
            <a:off x="2009805" y="5143500"/>
            <a:ext cx="5857875" cy="323850"/>
          </a:xfrm>
          <a:prstGeom prst="rect">
            <a:avLst/>
          </a:prstGeom>
          <a:noFill/>
          <a:ln w="9525">
            <a:noFill/>
            <a:miter lim="800000"/>
            <a:headEnd/>
            <a:tailEnd/>
          </a:ln>
        </p:spPr>
        <p:txBody>
          <a:bodyPr anchor="ctr">
            <a:spAutoFit/>
          </a:bodyPr>
          <a:lstStyle/>
          <a:p>
            <a:pPr eaLnBrk="0" hangingPunct="0">
              <a:defRPr/>
            </a:pPr>
            <a:r>
              <a:rPr lang="es-ES" sz="1500" b="0" dirty="0">
                <a:latin typeface="+mn-lt"/>
                <a:cs typeface="Times New Roman" pitchFamily="18" charset="0"/>
              </a:rPr>
              <a:t>Número de estudiantes en estadía por zona geográfica</a:t>
            </a:r>
            <a:endParaRPr lang="es-ES" sz="1500" b="0" dirty="0">
              <a:latin typeface="+mn-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7"/>
          <p:cNvSpPr txBox="1">
            <a:spLocks noChangeArrowheads="1"/>
          </p:cNvSpPr>
          <p:nvPr/>
        </p:nvSpPr>
        <p:spPr bwMode="auto">
          <a:xfrm>
            <a:off x="2857500" y="142875"/>
            <a:ext cx="6172200" cy="396875"/>
          </a:xfrm>
          <a:prstGeom prst="rect">
            <a:avLst/>
          </a:prstGeom>
          <a:noFill/>
          <a:ln w="9525">
            <a:noFill/>
            <a:miter lim="800000"/>
            <a:headEnd/>
            <a:tailEnd/>
          </a:ln>
        </p:spPr>
        <p:txBody>
          <a:bodyPr>
            <a:spAutoFit/>
          </a:bodyPr>
          <a:lstStyle/>
          <a:p>
            <a:pPr lvl="1" algn="r"/>
            <a:r>
              <a:rPr lang="es-MX" sz="2000" b="1" dirty="0">
                <a:solidFill>
                  <a:srgbClr val="800000"/>
                </a:solidFill>
              </a:rPr>
              <a:t>V. Investigación y Desarrollo Tecnológico</a:t>
            </a:r>
          </a:p>
        </p:txBody>
      </p:sp>
      <p:sp>
        <p:nvSpPr>
          <p:cNvPr id="89091" name="Text Box 7"/>
          <p:cNvSpPr txBox="1">
            <a:spLocks noChangeArrowheads="1"/>
          </p:cNvSpPr>
          <p:nvPr/>
        </p:nvSpPr>
        <p:spPr bwMode="auto">
          <a:xfrm>
            <a:off x="2786063" y="457200"/>
            <a:ext cx="6253162" cy="577850"/>
          </a:xfrm>
          <a:prstGeom prst="rect">
            <a:avLst/>
          </a:prstGeom>
          <a:noFill/>
          <a:ln w="9525">
            <a:noFill/>
            <a:miter lim="800000"/>
            <a:headEnd/>
            <a:tailEnd/>
          </a:ln>
        </p:spPr>
        <p:txBody>
          <a:bodyPr>
            <a:spAutoFit/>
          </a:bodyPr>
          <a:lstStyle/>
          <a:p>
            <a:pPr algn="r">
              <a:defRPr/>
            </a:pPr>
            <a:r>
              <a:rPr lang="es-MX" sz="2000" b="1" dirty="0">
                <a:solidFill>
                  <a:srgbClr val="800000"/>
                </a:solidFill>
              </a:rPr>
              <a:t>Servicios Tecnológicos</a:t>
            </a:r>
          </a:p>
          <a:p>
            <a:pPr marL="0" lvl="1" algn="r">
              <a:defRPr/>
            </a:pPr>
            <a:r>
              <a:rPr lang="es-MX" sz="1150" b="1" dirty="0"/>
              <a:t>Se vincula con el proyecto </a:t>
            </a:r>
            <a:r>
              <a:rPr lang="es-MX" sz="1150" b="1" dirty="0">
                <a:solidFill>
                  <a:srgbClr val="800000"/>
                </a:solidFill>
              </a:rPr>
              <a:t>extensión </a:t>
            </a:r>
            <a:r>
              <a:rPr lang="es-MX" sz="1150" b="1" dirty="0"/>
              <a:t>del poa</a:t>
            </a:r>
            <a:endParaRPr lang="es-MX" sz="2000" b="1" dirty="0">
              <a:solidFill>
                <a:srgbClr val="800000"/>
              </a:solidFill>
            </a:endParaRPr>
          </a:p>
        </p:txBody>
      </p:sp>
      <p:graphicFrame>
        <p:nvGraphicFramePr>
          <p:cNvPr id="9" name="8 Tabla"/>
          <p:cNvGraphicFramePr>
            <a:graphicFrameLocks noGrp="1"/>
          </p:cNvGraphicFramePr>
          <p:nvPr/>
        </p:nvGraphicFramePr>
        <p:xfrm>
          <a:off x="2071670" y="1285878"/>
          <a:ext cx="6715172" cy="5112718"/>
        </p:xfrm>
        <a:graphic>
          <a:graphicData uri="http://schemas.openxmlformats.org/drawingml/2006/table">
            <a:tbl>
              <a:tblPr/>
              <a:tblGrid>
                <a:gridCol w="1928826"/>
                <a:gridCol w="2286016"/>
                <a:gridCol w="642942"/>
                <a:gridCol w="1000132"/>
                <a:gridCol w="857256"/>
              </a:tblGrid>
              <a:tr h="162899">
                <a:tc>
                  <a:txBody>
                    <a:bodyPr/>
                    <a:lstStyle/>
                    <a:p>
                      <a:pPr algn="ctr">
                        <a:spcAft>
                          <a:spcPts val="0"/>
                        </a:spcAft>
                      </a:pPr>
                      <a:r>
                        <a:rPr lang="es-ES_tradnl" sz="900" b="1" dirty="0">
                          <a:latin typeface="Arial" pitchFamily="34" charset="0"/>
                          <a:ea typeface="Times New Roman"/>
                          <a:cs typeface="Arial" pitchFamily="34" charset="0"/>
                        </a:rPr>
                        <a:t>Cliente / Empresa</a:t>
                      </a:r>
                      <a:endParaRPr lang="es-ES" sz="900" dirty="0">
                        <a:latin typeface="Arial" pitchFamily="34" charset="0"/>
                        <a:ea typeface="Times New Roman"/>
                        <a:cs typeface="Arial" pitchFamily="34" charset="0"/>
                      </a:endParaRPr>
                    </a:p>
                  </a:txBody>
                  <a:tcPr marL="36652" marR="36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900" b="1" dirty="0">
                          <a:latin typeface="Arial" pitchFamily="34" charset="0"/>
                          <a:ea typeface="Times New Roman"/>
                          <a:cs typeface="Arial" pitchFamily="34" charset="0"/>
                        </a:rPr>
                        <a:t>Tipo de servicio</a:t>
                      </a:r>
                      <a:endParaRPr lang="es-ES" sz="900" dirty="0">
                        <a:latin typeface="Arial" pitchFamily="34" charset="0"/>
                        <a:ea typeface="Times New Roman"/>
                        <a:cs typeface="Arial" pitchFamily="34" charset="0"/>
                      </a:endParaRPr>
                    </a:p>
                  </a:txBody>
                  <a:tcPr marL="36652" marR="36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900" b="1" dirty="0">
                          <a:latin typeface="Arial" pitchFamily="34" charset="0"/>
                          <a:ea typeface="Times New Roman"/>
                          <a:cs typeface="Arial" pitchFamily="34" charset="0"/>
                        </a:rPr>
                        <a:t>No. de servicios</a:t>
                      </a:r>
                      <a:endParaRPr lang="es-ES" sz="900" dirty="0">
                        <a:latin typeface="Arial" pitchFamily="34" charset="0"/>
                        <a:ea typeface="Times New Roman"/>
                        <a:cs typeface="Arial" pitchFamily="34" charset="0"/>
                      </a:endParaRPr>
                    </a:p>
                  </a:txBody>
                  <a:tcPr marL="36652" marR="36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900" b="1" dirty="0">
                          <a:latin typeface="Arial" pitchFamily="34" charset="0"/>
                          <a:ea typeface="Times New Roman"/>
                          <a:cs typeface="Arial" pitchFamily="34" charset="0"/>
                        </a:rPr>
                        <a:t>Programas</a:t>
                      </a:r>
                      <a:endParaRPr lang="es-ES" sz="900" dirty="0">
                        <a:latin typeface="Arial" pitchFamily="34" charset="0"/>
                        <a:ea typeface="Times New Roman"/>
                        <a:cs typeface="Arial" pitchFamily="34" charset="0"/>
                      </a:endParaRPr>
                    </a:p>
                    <a:p>
                      <a:pPr algn="ctr">
                        <a:spcAft>
                          <a:spcPts val="0"/>
                        </a:spcAft>
                      </a:pPr>
                      <a:r>
                        <a:rPr lang="es-ES_tradnl" sz="900" b="1" dirty="0">
                          <a:latin typeface="Arial" pitchFamily="34" charset="0"/>
                          <a:ea typeface="Times New Roman"/>
                          <a:cs typeface="Arial" pitchFamily="34" charset="0"/>
                        </a:rPr>
                        <a:t>Educativos</a:t>
                      </a:r>
                      <a:endParaRPr lang="es-ES" sz="900" dirty="0">
                        <a:latin typeface="Arial" pitchFamily="34" charset="0"/>
                        <a:ea typeface="Times New Roman"/>
                        <a:cs typeface="Arial" pitchFamily="34" charset="0"/>
                      </a:endParaRPr>
                    </a:p>
                  </a:txBody>
                  <a:tcPr marL="36652" marR="36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900" b="1" dirty="0">
                          <a:latin typeface="Arial" pitchFamily="34" charset="0"/>
                          <a:ea typeface="Times New Roman"/>
                          <a:cs typeface="Arial" pitchFamily="34" charset="0"/>
                        </a:rPr>
                        <a:t>Ingresos aproximados</a:t>
                      </a:r>
                      <a:endParaRPr lang="es-ES" sz="900" dirty="0">
                        <a:latin typeface="Arial" pitchFamily="34" charset="0"/>
                        <a:ea typeface="Times New Roman"/>
                        <a:cs typeface="Arial" pitchFamily="34" charset="0"/>
                      </a:endParaRPr>
                    </a:p>
                  </a:txBody>
                  <a:tcPr marL="36652" marR="366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19914">
                <a:tc>
                  <a:txBody>
                    <a:bodyPr/>
                    <a:lstStyle/>
                    <a:p>
                      <a:pPr>
                        <a:spcAft>
                          <a:spcPts val="0"/>
                        </a:spcAft>
                      </a:pPr>
                      <a:r>
                        <a:rPr lang="es-ES_tradnl" sz="900" dirty="0">
                          <a:latin typeface="Arial" pitchFamily="34" charset="0"/>
                          <a:ea typeface="Times New Roman"/>
                          <a:cs typeface="Arial" pitchFamily="34" charset="0"/>
                        </a:rPr>
                        <a:t>Cristina Alonso Godínez</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Elaboración de Acta Constitutiva para la Sociedad Cooperativa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INCUBATEC-UTVM</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dirty="0">
                          <a:latin typeface="Arial" pitchFamily="34" charset="0"/>
                          <a:ea typeface="Times New Roman"/>
                          <a:cs typeface="Arial" pitchFamily="34" charset="0"/>
                        </a:rPr>
                        <a:t>$ 2,500.00</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524">
                <a:tc>
                  <a:txBody>
                    <a:bodyPr/>
                    <a:lstStyle/>
                    <a:p>
                      <a:pPr>
                        <a:spcAft>
                          <a:spcPts val="0"/>
                        </a:spcAft>
                      </a:pPr>
                      <a:r>
                        <a:rPr lang="es-ES_tradnl" sz="900" dirty="0">
                          <a:latin typeface="Arial" pitchFamily="34" charset="0"/>
                          <a:ea typeface="Times New Roman"/>
                          <a:cs typeface="Arial" pitchFamily="34" charset="0"/>
                        </a:rPr>
                        <a:t>*Producción Agrícola Intensiva, S.C. de R.L. de C.V.</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s-ES_tradnl" sz="900" dirty="0">
                          <a:latin typeface="Arial" pitchFamily="34" charset="0"/>
                          <a:ea typeface="Times New Roman"/>
                          <a:cs typeface="Arial" pitchFamily="34" charset="0"/>
                        </a:rPr>
                        <a:t>Realizar búsqueda fonética por diseño de marca y nombre PROAGIN y registro de marca.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s-ES_tradnl" sz="900">
                          <a:latin typeface="Arial" pitchFamily="34" charset="0"/>
                          <a:ea typeface="Times New Roman"/>
                          <a:cs typeface="Arial" pitchFamily="34" charset="0"/>
                        </a:rPr>
                        <a:t>INCUBATEC-UTVM</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spcAft>
                          <a:spcPts val="0"/>
                        </a:spcAft>
                      </a:pPr>
                      <a:r>
                        <a:rPr lang="es-ES_tradnl" sz="900" dirty="0">
                          <a:latin typeface="Arial" pitchFamily="34" charset="0"/>
                          <a:ea typeface="Times New Roman"/>
                          <a:cs typeface="Arial" pitchFamily="34" charset="0"/>
                        </a:rPr>
                        <a:t>$ 3,700.00</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9914">
                <a:tc>
                  <a:txBody>
                    <a:bodyPr/>
                    <a:lstStyle/>
                    <a:p>
                      <a:pPr>
                        <a:spcAft>
                          <a:spcPts val="0"/>
                        </a:spcAft>
                      </a:pPr>
                      <a:r>
                        <a:rPr lang="es-ES_tradnl" sz="900" dirty="0">
                          <a:latin typeface="Arial" pitchFamily="34" charset="0"/>
                          <a:ea typeface="Times New Roman"/>
                          <a:cs typeface="Arial" pitchFamily="34" charset="0"/>
                        </a:rPr>
                        <a:t>Comercio y Distribución S.A de C.V. (</a:t>
                      </a:r>
                      <a:r>
                        <a:rPr lang="es-ES_tradnl" sz="900" dirty="0" err="1">
                          <a:latin typeface="Arial" pitchFamily="34" charset="0"/>
                          <a:ea typeface="Times New Roman"/>
                          <a:cs typeface="Arial" pitchFamily="34" charset="0"/>
                        </a:rPr>
                        <a:t>Hidreal</a:t>
                      </a:r>
                      <a:r>
                        <a:rPr lang="es-ES_tradnl" sz="900" dirty="0">
                          <a:latin typeface="Arial" pitchFamily="34" charset="0"/>
                          <a:ea typeface="Times New Roman"/>
                          <a:cs typeface="Arial" pitchFamily="34" charset="0"/>
                        </a:rPr>
                        <a:t>)</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(2) y Microbiológico del agua (2).</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2</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smtClean="0">
                          <a:latin typeface="Arial" pitchFamily="34" charset="0"/>
                          <a:ea typeface="Times New Roman"/>
                          <a:cs typeface="Arial" pitchFamily="34" charset="0"/>
                        </a:rPr>
                        <a:t>Tecnología </a:t>
                      </a:r>
                      <a:r>
                        <a:rPr lang="es-ES_tradnl" sz="900" dirty="0">
                          <a:latin typeface="Arial" pitchFamily="34" charset="0"/>
                          <a:ea typeface="Times New Roman"/>
                          <a:cs typeface="Arial" pitchFamily="34" charset="0"/>
                        </a:rPr>
                        <a:t>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dirty="0">
                          <a:latin typeface="Arial" pitchFamily="34" charset="0"/>
                          <a:ea typeface="Times New Roman"/>
                          <a:cs typeface="Arial" pitchFamily="34" charset="0"/>
                        </a:rPr>
                        <a:t>$ 1380.00</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dirty="0">
                          <a:latin typeface="Arial" pitchFamily="34" charset="0"/>
                          <a:ea typeface="Times New Roman"/>
                          <a:cs typeface="Arial" pitchFamily="34" charset="0"/>
                        </a:rPr>
                        <a:t>Pedro Mosca </a:t>
                      </a:r>
                      <a:r>
                        <a:rPr lang="es-ES_tradnl" sz="900" dirty="0" err="1">
                          <a:latin typeface="Arial" pitchFamily="34" charset="0"/>
                          <a:ea typeface="Times New Roman"/>
                          <a:cs typeface="Arial" pitchFamily="34" charset="0"/>
                        </a:rPr>
                        <a:t>Botho</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del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$ 940.00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Empacadora Murgati S.A. de C.V.</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de 1 muestras de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$ 760.00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dirty="0">
                          <a:latin typeface="Arial" pitchFamily="34" charset="0"/>
                          <a:ea typeface="Times New Roman"/>
                          <a:cs typeface="Arial" pitchFamily="34" charset="0"/>
                        </a:rPr>
                        <a:t>Heriberto López Ángeles </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Determinación de Proteína en una muestra.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$ 200.00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Alicia Trejo Pérez</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Una Muestra de Longaniza para un Análisis Microbiológico.</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$ 360.00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Francisco Arturo Martínez Rafael</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del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$ 980.00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Claudio Ángeles Ramírez</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Bacteriológico del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$ 980.00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19">
                <a:tc>
                  <a:txBody>
                    <a:bodyPr/>
                    <a:lstStyle/>
                    <a:p>
                      <a:pPr>
                        <a:spcAft>
                          <a:spcPts val="0"/>
                        </a:spcAft>
                      </a:pPr>
                      <a:r>
                        <a:rPr lang="es-ES_tradnl" sz="900">
                          <a:latin typeface="Arial" pitchFamily="34" charset="0"/>
                          <a:ea typeface="Times New Roman"/>
                          <a:cs typeface="Arial" pitchFamily="34" charset="0"/>
                        </a:rPr>
                        <a:t>Isis Zapata López</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a:t>
                      </a:r>
                      <a:r>
                        <a:rPr lang="es-ES_tradnl" sz="900" dirty="0" err="1">
                          <a:latin typeface="Arial" pitchFamily="34" charset="0"/>
                          <a:ea typeface="Times New Roman"/>
                          <a:cs typeface="Arial" pitchFamily="34" charset="0"/>
                        </a:rPr>
                        <a:t>ph</a:t>
                      </a:r>
                      <a:r>
                        <a:rPr lang="es-ES_tradnl" sz="900" dirty="0">
                          <a:latin typeface="Arial" pitchFamily="34" charset="0"/>
                          <a:ea typeface="Times New Roman"/>
                          <a:cs typeface="Arial" pitchFamily="34" charset="0"/>
                        </a:rPr>
                        <a:t>, B, Acidez, Acido Ascórbico, Fibra Cruda Cenizas.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$ 560.00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Aqua Pura S.A. de C.V. </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del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$ 980.00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19">
                <a:tc>
                  <a:txBody>
                    <a:bodyPr/>
                    <a:lstStyle/>
                    <a:p>
                      <a:pPr>
                        <a:spcAft>
                          <a:spcPts val="0"/>
                        </a:spcAft>
                      </a:pPr>
                      <a:r>
                        <a:rPr lang="es-ES_tradnl" sz="900">
                          <a:latin typeface="Arial" pitchFamily="34" charset="0"/>
                          <a:ea typeface="Times New Roman"/>
                          <a:cs typeface="Arial" pitchFamily="34" charset="0"/>
                        </a:rPr>
                        <a:t>Víctor Chávez Daniel</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 una Muestra de Queso Oaxaca.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$ 260.00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a:latin typeface="Arial" pitchFamily="34" charset="0"/>
                          <a:ea typeface="Times New Roman"/>
                          <a:cs typeface="Arial" pitchFamily="34" charset="0"/>
                        </a:rPr>
                        <a:t>Margarita Regino Zamora</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 una Muestra de Pulpo.</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$ 940.00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dirty="0">
                          <a:latin typeface="Arial" pitchFamily="34" charset="0"/>
                          <a:ea typeface="Times New Roman"/>
                          <a:cs typeface="Arial" pitchFamily="34" charset="0"/>
                        </a:rPr>
                        <a:t>Jesús Marcial </a:t>
                      </a:r>
                      <a:r>
                        <a:rPr lang="es-ES_tradnl" sz="900" dirty="0" err="1">
                          <a:latin typeface="Arial" pitchFamily="34" charset="0"/>
                          <a:ea typeface="Times New Roman"/>
                          <a:cs typeface="Arial" pitchFamily="34" charset="0"/>
                        </a:rPr>
                        <a:t>Nandho</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Fisicoquímico  y Microbiológico de una Muestra de Agua.</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$ 940.00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dirty="0">
                          <a:latin typeface="Arial" pitchFamily="34" charset="0"/>
                          <a:ea typeface="Times New Roman"/>
                          <a:cs typeface="Arial" pitchFamily="34" charset="0"/>
                        </a:rPr>
                        <a:t>Fausto Roberto García Sánchez</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Microbiológico de una muestra de camarón.</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$ 360.00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14">
                <a:tc>
                  <a:txBody>
                    <a:bodyPr/>
                    <a:lstStyle/>
                    <a:p>
                      <a:pPr>
                        <a:spcAft>
                          <a:spcPts val="0"/>
                        </a:spcAft>
                      </a:pPr>
                      <a:r>
                        <a:rPr lang="es-ES_tradnl" sz="900" dirty="0">
                          <a:latin typeface="Arial" pitchFamily="34" charset="0"/>
                          <a:ea typeface="Times New Roman"/>
                          <a:cs typeface="Arial" pitchFamily="34" charset="0"/>
                        </a:rPr>
                        <a:t>Comercializadora y Embotelladora de Agua Purificadora de Agua el </a:t>
                      </a:r>
                      <a:r>
                        <a:rPr lang="es-ES_tradnl" sz="900" dirty="0" err="1">
                          <a:latin typeface="Arial" pitchFamily="34" charset="0"/>
                          <a:ea typeface="Times New Roman"/>
                          <a:cs typeface="Arial" pitchFamily="34" charset="0"/>
                        </a:rPr>
                        <a:t>Bingu</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900" dirty="0">
                          <a:latin typeface="Arial" pitchFamily="34" charset="0"/>
                          <a:ea typeface="Times New Roman"/>
                          <a:cs typeface="Arial" pitchFamily="34" charset="0"/>
                        </a:rPr>
                        <a:t>Análisis Microbiológico del agua (2).</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a:latin typeface="Arial" pitchFamily="34" charset="0"/>
                          <a:ea typeface="Times New Roman"/>
                          <a:cs typeface="Arial" pitchFamily="34" charset="0"/>
                        </a:rPr>
                        <a:t>1</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900" dirty="0">
                          <a:latin typeface="Arial" pitchFamily="34" charset="0"/>
                          <a:ea typeface="Times New Roman"/>
                          <a:cs typeface="Arial" pitchFamily="34" charset="0"/>
                        </a:rPr>
                        <a:t>Tecnología de Alimentos</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a:latin typeface="Arial" pitchFamily="34" charset="0"/>
                          <a:ea typeface="Times New Roman"/>
                          <a:cs typeface="Arial" pitchFamily="34" charset="0"/>
                        </a:rPr>
                        <a:t>$ 360.00</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255">
                <a:tc gridSpan="2">
                  <a:txBody>
                    <a:bodyPr/>
                    <a:lstStyle/>
                    <a:p>
                      <a:pPr algn="r">
                        <a:spcAft>
                          <a:spcPts val="0"/>
                        </a:spcAft>
                      </a:pPr>
                      <a:r>
                        <a:rPr lang="es-ES_tradnl" sz="900" b="1" dirty="0">
                          <a:latin typeface="Arial" pitchFamily="34" charset="0"/>
                          <a:ea typeface="Times New Roman"/>
                          <a:cs typeface="Arial" pitchFamily="34" charset="0"/>
                        </a:rPr>
                        <a:t>Total</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spcAft>
                          <a:spcPts val="0"/>
                        </a:spcAft>
                      </a:pPr>
                      <a:r>
                        <a:rPr lang="es-ES_tradnl" sz="900" b="1">
                          <a:latin typeface="Arial" pitchFamily="34" charset="0"/>
                          <a:ea typeface="Times New Roman"/>
                          <a:cs typeface="Arial" pitchFamily="34" charset="0"/>
                        </a:rPr>
                        <a:t>17</a:t>
                      </a:r>
                      <a:endParaRPr lang="es-ES" sz="90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ES_tradnl"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_tradnl" sz="900" b="1" dirty="0">
                          <a:latin typeface="Arial" pitchFamily="34" charset="0"/>
                          <a:ea typeface="Times New Roman"/>
                          <a:cs typeface="Arial" pitchFamily="34" charset="0"/>
                        </a:rPr>
                        <a:t>$ 16,200.00</a:t>
                      </a:r>
                      <a:endParaRPr lang="es-ES" sz="900" dirty="0">
                        <a:latin typeface="Arial" pitchFamily="34" charset="0"/>
                        <a:ea typeface="Times New Roman"/>
                        <a:cs typeface="Arial" pitchFamily="34" charset="0"/>
                      </a:endParaRPr>
                    </a:p>
                  </a:txBody>
                  <a:tcPr marL="36652" marR="366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529" name="Rectangle 1"/>
          <p:cNvSpPr>
            <a:spLocks noChangeArrowheads="1"/>
          </p:cNvSpPr>
          <p:nvPr/>
        </p:nvSpPr>
        <p:spPr bwMode="auto">
          <a:xfrm>
            <a:off x="2000232" y="6410348"/>
            <a:ext cx="857250" cy="223837"/>
          </a:xfrm>
          <a:prstGeom prst="rect">
            <a:avLst/>
          </a:prstGeom>
          <a:noFill/>
          <a:ln w="9525">
            <a:noFill/>
            <a:miter lim="800000"/>
            <a:headEnd/>
            <a:tailEnd/>
          </a:ln>
          <a:effectLst/>
        </p:spPr>
        <p:txBody>
          <a:bodyPr anchor="ctr">
            <a:spAutoFit/>
          </a:bodyPr>
          <a:lstStyle/>
          <a:p>
            <a:pPr algn="just">
              <a:defRPr/>
            </a:pPr>
            <a:r>
              <a:rPr lang="es-ES_tradnl" sz="850" b="0" dirty="0">
                <a:latin typeface="Arial" pitchFamily="34" charset="0"/>
                <a:ea typeface="Times New Roman" pitchFamily="18" charset="0"/>
                <a:cs typeface="Arial" pitchFamily="34" charset="0"/>
              </a:rPr>
              <a:t>*) En proceso</a:t>
            </a:r>
            <a:endParaRPr lang="es-ES_tradnl" sz="850" b="0" dirty="0">
              <a:latin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1643063" y="142875"/>
            <a:ext cx="7386637"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90116" name="Text Box 7"/>
          <p:cNvSpPr txBox="1">
            <a:spLocks noChangeArrowheads="1"/>
          </p:cNvSpPr>
          <p:nvPr/>
        </p:nvSpPr>
        <p:spPr bwMode="auto">
          <a:xfrm>
            <a:off x="2786063" y="457200"/>
            <a:ext cx="6253162" cy="577850"/>
          </a:xfrm>
          <a:prstGeom prst="rect">
            <a:avLst/>
          </a:prstGeom>
          <a:noFill/>
          <a:ln w="9525">
            <a:noFill/>
            <a:miter lim="800000"/>
            <a:headEnd/>
            <a:tailEnd/>
          </a:ln>
        </p:spPr>
        <p:txBody>
          <a:bodyPr>
            <a:spAutoFit/>
          </a:bodyPr>
          <a:lstStyle/>
          <a:p>
            <a:pPr indent="90488" algn="r" eaLnBrk="0" hangingPunct="0">
              <a:tabLst>
                <a:tab pos="450850" algn="l"/>
              </a:tabLst>
              <a:defRPr/>
            </a:pPr>
            <a:r>
              <a:rPr lang="es-MX" sz="2000" b="1" dirty="0">
                <a:solidFill>
                  <a:srgbClr val="800000"/>
                </a:solidFill>
                <a:ea typeface="Times New Roman" pitchFamily="18" charset="0"/>
                <a:cs typeface="Arial" charset="0"/>
              </a:rPr>
              <a:t>Estudiantes Titulados</a:t>
            </a:r>
          </a:p>
          <a:p>
            <a:pPr marL="0" lvl="1" indent="90488" algn="r" eaLnBrk="0" hangingPunct="0">
              <a:tabLst>
                <a:tab pos="450850" algn="l"/>
              </a:tabLst>
              <a:defRPr/>
            </a:pPr>
            <a:r>
              <a:rPr lang="es-MX" sz="1150" b="1" dirty="0"/>
              <a:t>Se vincula con el proyecto </a:t>
            </a:r>
            <a:r>
              <a:rPr lang="es-MX" sz="1150" b="1" dirty="0">
                <a:solidFill>
                  <a:srgbClr val="800000"/>
                </a:solidFill>
              </a:rPr>
              <a:t>vinculación </a:t>
            </a:r>
            <a:r>
              <a:rPr lang="es-MX" sz="1150" b="1" dirty="0"/>
              <a:t>del poa</a:t>
            </a:r>
            <a:endParaRPr lang="es-MX" sz="2000" b="1" dirty="0">
              <a:solidFill>
                <a:srgbClr val="800000"/>
              </a:solidFill>
              <a:ea typeface="Times New Roman" pitchFamily="18" charset="0"/>
              <a:cs typeface="Arial" charset="0"/>
            </a:endParaRPr>
          </a:p>
        </p:txBody>
      </p:sp>
      <p:sp>
        <p:nvSpPr>
          <p:cNvPr id="57348" name="Rectangle 1"/>
          <p:cNvSpPr>
            <a:spLocks noChangeArrowheads="1"/>
          </p:cNvSpPr>
          <p:nvPr/>
        </p:nvSpPr>
        <p:spPr bwMode="auto">
          <a:xfrm>
            <a:off x="2043145" y="1465041"/>
            <a:ext cx="6724647" cy="2169825"/>
          </a:xfrm>
          <a:prstGeom prst="rect">
            <a:avLst/>
          </a:prstGeom>
          <a:noFill/>
          <a:ln w="9525">
            <a:noFill/>
            <a:miter lim="800000"/>
            <a:headEnd/>
            <a:tailEnd/>
          </a:ln>
        </p:spPr>
        <p:txBody>
          <a:bodyPr wrap="square" anchor="ctr">
            <a:spAutoFit/>
          </a:bodyPr>
          <a:lstStyle/>
          <a:p>
            <a:pPr algn="just"/>
            <a:r>
              <a:rPr lang="es-MX" sz="1500" dirty="0" smtClean="0">
                <a:latin typeface="Calibri" pitchFamily="34" charset="0"/>
              </a:rPr>
              <a:t>En trece años de actividad académica de la Universidad Tecnológica del Valle del Mezquital, han egresado veinte generaciones con un </a:t>
            </a:r>
            <a:r>
              <a:rPr lang="es-MX" sz="1500" dirty="0" smtClean="0">
                <a:solidFill>
                  <a:srgbClr val="800000"/>
                </a:solidFill>
                <a:latin typeface="Calibri" pitchFamily="34" charset="0"/>
              </a:rPr>
              <a:t>ingreso de 5,548 </a:t>
            </a:r>
            <a:r>
              <a:rPr lang="es-MX" sz="1500" dirty="0" smtClean="0">
                <a:latin typeface="Calibri" pitchFamily="34" charset="0"/>
              </a:rPr>
              <a:t>estudiantes de los cuales </a:t>
            </a:r>
            <a:r>
              <a:rPr lang="es-MX" sz="1500" dirty="0" smtClean="0">
                <a:solidFill>
                  <a:srgbClr val="800000"/>
                </a:solidFill>
                <a:latin typeface="Calibri" pitchFamily="34" charset="0"/>
              </a:rPr>
              <a:t>3,476 están titulados</a:t>
            </a:r>
            <a:r>
              <a:rPr lang="es-MX" sz="1500" dirty="0" smtClean="0">
                <a:latin typeface="Calibri" pitchFamily="34" charset="0"/>
              </a:rPr>
              <a:t>, cumpliendo una </a:t>
            </a:r>
            <a:r>
              <a:rPr lang="es-MX" sz="1500" dirty="0" smtClean="0">
                <a:solidFill>
                  <a:srgbClr val="800000"/>
                </a:solidFill>
                <a:latin typeface="Calibri" pitchFamily="34" charset="0"/>
              </a:rPr>
              <a:t>eficiencia terminal global del 62.65%</a:t>
            </a:r>
            <a:r>
              <a:rPr lang="es-MX" sz="1500" dirty="0" smtClean="0">
                <a:latin typeface="Calibri" pitchFamily="34" charset="0"/>
              </a:rPr>
              <a:t>.</a:t>
            </a:r>
          </a:p>
          <a:p>
            <a:pPr algn="just"/>
            <a:endParaRPr lang="es-MX" sz="1500" dirty="0" smtClean="0">
              <a:latin typeface="Calibri" pitchFamily="34" charset="0"/>
            </a:endParaRPr>
          </a:p>
          <a:p>
            <a:pPr algn="just"/>
            <a:r>
              <a:rPr lang="es-MX" sz="1500" dirty="0" smtClean="0">
                <a:latin typeface="Calibri" pitchFamily="34" charset="0"/>
              </a:rPr>
              <a:t> Pudiendo alcanzar el 69.1 % si los alumnos rezagados alcanzan la titulación.</a:t>
            </a:r>
          </a:p>
          <a:p>
            <a:pPr algn="just"/>
            <a:endParaRPr lang="es-MX" sz="1500" dirty="0" smtClean="0">
              <a:latin typeface="Calibri" pitchFamily="34" charset="0"/>
            </a:endParaRPr>
          </a:p>
          <a:p>
            <a:pPr algn="just"/>
            <a:r>
              <a:rPr lang="es-MX" sz="1500" dirty="0" smtClean="0">
                <a:latin typeface="Calibri" pitchFamily="34" charset="0"/>
              </a:rPr>
              <a:t>Cabe destacar que a nivel nacional la eficiencia terminal fluctúa entre el 40% y el 50% global.</a:t>
            </a:r>
            <a:endParaRPr lang="es-MX" sz="1500" b="0" dirty="0"/>
          </a:p>
        </p:txBody>
      </p:sp>
      <p:graphicFrame>
        <p:nvGraphicFramePr>
          <p:cNvPr id="5" name="4 Tabla"/>
          <p:cNvGraphicFramePr>
            <a:graphicFrameLocks noGrp="1"/>
          </p:cNvGraphicFramePr>
          <p:nvPr/>
        </p:nvGraphicFramePr>
        <p:xfrm>
          <a:off x="2185971" y="3795032"/>
          <a:ext cx="6480000" cy="981765"/>
        </p:xfrm>
        <a:graphic>
          <a:graphicData uri="http://schemas.openxmlformats.org/drawingml/2006/table">
            <a:tbl>
              <a:tblPr/>
              <a:tblGrid>
                <a:gridCol w="1620000"/>
                <a:gridCol w="1620000"/>
                <a:gridCol w="1620000"/>
                <a:gridCol w="1620000"/>
              </a:tblGrid>
              <a:tr h="288000">
                <a:tc rowSpan="2">
                  <a:txBody>
                    <a:bodyPr/>
                    <a:lstStyle/>
                    <a:p>
                      <a:pPr algn="ctr" fontAlgn="ctr"/>
                      <a:r>
                        <a:rPr lang="es-ES" sz="1300" b="1" i="0" u="none" strike="noStrike" dirty="0">
                          <a:latin typeface="+mn-lt"/>
                        </a:rPr>
                        <a:t>INGRESO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ctr"/>
                      <a:r>
                        <a:rPr lang="es-ES" sz="1300" b="1" i="0" u="none" strike="noStrike" dirty="0">
                          <a:latin typeface="+mn-lt"/>
                        </a:rPr>
                        <a:t>EGRESADOS (FINALIZARON EL PLAN DE ESTUDIOS Y LA ESTADÍA)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rowSpan="2">
                  <a:txBody>
                    <a:bodyPr/>
                    <a:lstStyle/>
                    <a:p>
                      <a:pPr algn="ctr" fontAlgn="ctr"/>
                      <a:r>
                        <a:rPr lang="es-ES" sz="1300" b="1" i="0" u="none" strike="noStrike" dirty="0">
                          <a:latin typeface="+mn-lt"/>
                        </a:rPr>
                        <a:t>TITULADOS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288000">
                <a:tc vMerge="1">
                  <a:txBody>
                    <a:bodyPr/>
                    <a:lstStyle/>
                    <a:p>
                      <a:endParaRPr lang="es-ES"/>
                    </a:p>
                  </a:txBody>
                  <a:tcPr/>
                </a:tc>
                <a:tc>
                  <a:txBody>
                    <a:bodyPr/>
                    <a:lstStyle/>
                    <a:p>
                      <a:pPr algn="ctr" fontAlgn="ctr"/>
                      <a:r>
                        <a:rPr lang="es-ES" sz="1300" b="1" i="0" u="none" strike="noStrike" dirty="0">
                          <a:latin typeface="+mn-lt"/>
                        </a:rPr>
                        <a:t>Con su cohorte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1300" b="1" i="0" u="none" strike="noStrike" dirty="0">
                          <a:latin typeface="+mn-lt"/>
                        </a:rPr>
                        <a:t>Rezagados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S"/>
                    </a:p>
                  </a:txBody>
                  <a:tcPr/>
                </a:tc>
              </a:tr>
              <a:tr h="288000">
                <a:tc>
                  <a:txBody>
                    <a:bodyPr/>
                    <a:lstStyle/>
                    <a:p>
                      <a:pPr algn="ctr" fontAlgn="b"/>
                      <a:r>
                        <a:rPr lang="es-ES" sz="1300" b="1" i="0" u="none" strike="noStrike" dirty="0">
                          <a:latin typeface="+mn-lt"/>
                        </a:rPr>
                        <a:t>5548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300" b="1" i="0" u="none" strike="noStrike" dirty="0">
                          <a:latin typeface="+mn-lt"/>
                        </a:rPr>
                        <a:t>3118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300" b="1" i="0" u="none" strike="noStrike" dirty="0">
                          <a:latin typeface="+mn-lt"/>
                        </a:rPr>
                        <a:t>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ES" sz="1300" b="1" i="0" u="none" strike="noStrike" dirty="0">
                          <a:latin typeface="+mn-lt"/>
                        </a:rPr>
                        <a:t>3476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6" name="6 CuadroTexto"/>
          <p:cNvSpPr txBox="1">
            <a:spLocks noChangeArrowheads="1"/>
          </p:cNvSpPr>
          <p:nvPr/>
        </p:nvSpPr>
        <p:spPr bwMode="auto">
          <a:xfrm>
            <a:off x="6867542" y="4784736"/>
            <a:ext cx="1882775" cy="215900"/>
          </a:xfrm>
          <a:prstGeom prst="rect">
            <a:avLst/>
          </a:prstGeom>
          <a:noFill/>
          <a:ln w="9525">
            <a:noFill/>
            <a:miter lim="800000"/>
            <a:headEnd/>
            <a:tailEnd/>
          </a:ln>
        </p:spPr>
        <p:txBody>
          <a:bodyPr wrap="none">
            <a:spAutoFit/>
          </a:bodyPr>
          <a:lstStyle/>
          <a:p>
            <a:r>
              <a:rPr lang="es-ES" sz="800" dirty="0">
                <a:latin typeface="Calibri" pitchFamily="34" charset="0"/>
              </a:rPr>
              <a:t>Fuente: Base de datos de titulados CGUT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357563" y="142875"/>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5" name="Text Box 7"/>
          <p:cNvSpPr txBox="1">
            <a:spLocks noChangeArrowheads="1"/>
          </p:cNvSpPr>
          <p:nvPr/>
        </p:nvSpPr>
        <p:spPr bwMode="auto">
          <a:xfrm>
            <a:off x="4357688" y="500063"/>
            <a:ext cx="4679950" cy="584775"/>
          </a:xfrm>
          <a:prstGeom prst="rect">
            <a:avLst/>
          </a:prstGeom>
          <a:noFill/>
          <a:ln w="9525">
            <a:noFill/>
            <a:miter lim="800000"/>
            <a:headEnd/>
            <a:tailEnd/>
          </a:ln>
        </p:spPr>
        <p:txBody>
          <a:bodyPr>
            <a:spAutoFit/>
          </a:bodyPr>
          <a:lstStyle/>
          <a:p>
            <a:pPr algn="r"/>
            <a:r>
              <a:rPr lang="es-MX" sz="2000" b="1" dirty="0">
                <a:solidFill>
                  <a:srgbClr val="800000"/>
                </a:solidFill>
              </a:rPr>
              <a:t>Campaña de captación</a:t>
            </a:r>
          </a:p>
          <a:p>
            <a:pPr algn="r"/>
            <a:r>
              <a:rPr lang="es-MX" sz="1200" b="1" dirty="0"/>
              <a:t>Se vincula con el proyecto </a:t>
            </a:r>
            <a:r>
              <a:rPr lang="es-MX" sz="1200" b="1" dirty="0">
                <a:solidFill>
                  <a:srgbClr val="800000"/>
                </a:solidFill>
              </a:rPr>
              <a:t>difusión institucional </a:t>
            </a:r>
            <a:r>
              <a:rPr lang="es-MX" sz="1200" b="1" dirty="0"/>
              <a:t>del </a:t>
            </a:r>
            <a:r>
              <a:rPr lang="es-MX" sz="1200" b="1" dirty="0" smtClean="0"/>
              <a:t>poa</a:t>
            </a:r>
            <a:endParaRPr lang="es-MX" sz="2000" b="1" dirty="0">
              <a:solidFill>
                <a:srgbClr val="800000"/>
              </a:solidFill>
            </a:endParaRPr>
          </a:p>
        </p:txBody>
      </p:sp>
      <p:graphicFrame>
        <p:nvGraphicFramePr>
          <p:cNvPr id="6" name="5 Tabla"/>
          <p:cNvGraphicFramePr>
            <a:graphicFrameLocks noGrp="1"/>
          </p:cNvGraphicFramePr>
          <p:nvPr/>
        </p:nvGraphicFramePr>
        <p:xfrm>
          <a:off x="2276459" y="3786190"/>
          <a:ext cx="6286544" cy="1524000"/>
        </p:xfrm>
        <a:graphic>
          <a:graphicData uri="http://schemas.openxmlformats.org/drawingml/2006/table">
            <a:tbl>
              <a:tblPr/>
              <a:tblGrid>
                <a:gridCol w="1403083"/>
                <a:gridCol w="881697"/>
                <a:gridCol w="846773"/>
                <a:gridCol w="3154991"/>
              </a:tblGrid>
              <a:tr h="0">
                <a:tc>
                  <a:txBody>
                    <a:bodyPr/>
                    <a:lstStyle/>
                    <a:p>
                      <a:pPr algn="ctr">
                        <a:spcAft>
                          <a:spcPts val="0"/>
                        </a:spcAft>
                      </a:pPr>
                      <a:r>
                        <a:rPr lang="es-ES_tradnl" sz="1000" b="1" dirty="0" smtClean="0">
                          <a:latin typeface="Arial"/>
                          <a:ea typeface="Times New Roman"/>
                          <a:cs typeface="Times New Roman"/>
                        </a:rPr>
                        <a:t>Boletines</a:t>
                      </a:r>
                      <a:endParaRPr lang="es-ES_tradnl" sz="1000" b="1" baseline="0" dirty="0" smtClean="0">
                        <a:latin typeface="Arial"/>
                        <a:ea typeface="Times New Roman"/>
                        <a:cs typeface="Times New Roman"/>
                      </a:endParaRPr>
                    </a:p>
                    <a:p>
                      <a:pPr algn="ctr">
                        <a:spcAft>
                          <a:spcPts val="0"/>
                        </a:spcAft>
                      </a:pPr>
                      <a:r>
                        <a:rPr lang="es-ES_tradnl" sz="1000" b="1" dirty="0" smtClean="0">
                          <a:latin typeface="Arial"/>
                          <a:ea typeface="Times New Roman"/>
                          <a:cs typeface="Times New Roman"/>
                        </a:rPr>
                        <a:t>Emitidos</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1000" b="1" dirty="0">
                          <a:latin typeface="Arial"/>
                          <a:ea typeface="Times New Roman"/>
                          <a:cs typeface="Times New Roman"/>
                        </a:rPr>
                        <a:t>Publicados </a:t>
                      </a:r>
                      <a:endParaRPr lang="es-ES_tradnl" sz="1000" b="1" dirty="0" smtClean="0">
                        <a:latin typeface="Arial"/>
                        <a:ea typeface="Times New Roman"/>
                        <a:cs typeface="Times New Roman"/>
                      </a:endParaRPr>
                    </a:p>
                    <a:p>
                      <a:pPr algn="ctr">
                        <a:spcAft>
                          <a:spcPts val="0"/>
                        </a:spcAft>
                      </a:pPr>
                      <a:r>
                        <a:rPr lang="es-ES_tradnl" sz="1000" b="1" dirty="0" smtClean="0">
                          <a:latin typeface="Arial"/>
                          <a:ea typeface="Times New Roman"/>
                          <a:cs typeface="Times New Roman"/>
                        </a:rPr>
                        <a:t>Periódico</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1000" b="1" dirty="0" smtClean="0">
                          <a:latin typeface="Arial"/>
                          <a:ea typeface="Times New Roman"/>
                          <a:cs typeface="Times New Roman"/>
                        </a:rPr>
                        <a:t>Publicados</a:t>
                      </a:r>
                    </a:p>
                    <a:p>
                      <a:pPr algn="ctr">
                        <a:spcAft>
                          <a:spcPts val="0"/>
                        </a:spcAft>
                      </a:pPr>
                      <a:r>
                        <a:rPr lang="es-ES_tradnl" sz="1000" b="1" dirty="0" smtClean="0">
                          <a:latin typeface="Arial"/>
                          <a:ea typeface="Times New Roman"/>
                          <a:cs typeface="Times New Roman"/>
                        </a:rPr>
                        <a:t>Revista</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s-ES_tradnl" sz="1000" b="1" dirty="0">
                          <a:latin typeface="Arial"/>
                          <a:ea typeface="Times New Roman"/>
                          <a:cs typeface="Times New Roman"/>
                        </a:rPr>
                        <a:t>Observaciones</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0">
                <a:tc>
                  <a:txBody>
                    <a:bodyPr/>
                    <a:lstStyle/>
                    <a:p>
                      <a:pPr algn="just">
                        <a:spcAft>
                          <a:spcPts val="0"/>
                        </a:spcAft>
                      </a:pPr>
                      <a:r>
                        <a:rPr lang="es-ES_tradnl" sz="1000" dirty="0" smtClean="0">
                          <a:latin typeface="Arial"/>
                          <a:ea typeface="Times New Roman"/>
                          <a:cs typeface="Times New Roman"/>
                        </a:rPr>
                        <a:t>5 en el mes de enero</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a:latin typeface="Arial"/>
                          <a:ea typeface="Times New Roman"/>
                          <a:cs typeface="Times New Roman"/>
                        </a:rPr>
                        <a:t>6</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smtClean="0">
                          <a:latin typeface="Arial"/>
                          <a:ea typeface="Times New Roman"/>
                          <a:cs typeface="Times New Roman"/>
                        </a:rPr>
                        <a:t>0</a:t>
                      </a:r>
                      <a:endParaRPr lang="es-ES_tradnl" sz="1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000" dirty="0">
                          <a:latin typeface="Arial"/>
                          <a:ea typeface="Times New Roman"/>
                          <a:cs typeface="Times New Roman"/>
                        </a:rPr>
                        <a:t>La información publicada en los periódicos </a:t>
                      </a:r>
                      <a:r>
                        <a:rPr lang="es-ES_tradnl" sz="1000" dirty="0" smtClean="0">
                          <a:latin typeface="Arial"/>
                          <a:ea typeface="Times New Roman"/>
                          <a:cs typeface="Times New Roman"/>
                        </a:rPr>
                        <a:t>de </a:t>
                      </a:r>
                      <a:r>
                        <a:rPr lang="es-ES_tradnl" sz="1000" dirty="0">
                          <a:latin typeface="Arial"/>
                          <a:ea typeface="Times New Roman"/>
                          <a:cs typeface="Times New Roman"/>
                        </a:rPr>
                        <a:t>Criterio y Milenio Hidalgo.</a:t>
                      </a:r>
                      <a:endParaRPr lang="es-ES" sz="1000" dirty="0">
                        <a:latin typeface="Bookman Old Styl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_tradnl" sz="1000" dirty="0" smtClean="0">
                          <a:latin typeface="Arial"/>
                          <a:ea typeface="Times New Roman"/>
                          <a:cs typeface="Times New Roman"/>
                        </a:rPr>
                        <a:t>7 en el mes de febrero</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latin typeface="Arial"/>
                          <a:ea typeface="Times New Roman"/>
                          <a:cs typeface="Times New Roman"/>
                        </a:rPr>
                        <a:t>10</a:t>
                      </a:r>
                      <a:endParaRPr lang="es-ES" sz="100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a:latin typeface="Arial"/>
                          <a:ea typeface="Times New Roman"/>
                          <a:cs typeface="Times New Roman"/>
                        </a:rPr>
                        <a:t>2</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000" dirty="0">
                          <a:latin typeface="Arial"/>
                          <a:ea typeface="Times New Roman"/>
                          <a:cs typeface="Times New Roman"/>
                        </a:rPr>
                        <a:t>La información publicada en los periódicos de Criterio, Visto Bueno, crónica y Milenio Hidalgo</a:t>
                      </a:r>
                      <a:endParaRPr lang="es-ES" sz="1000" dirty="0">
                        <a:latin typeface="Bookman Old Styl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_tradnl" sz="1000" dirty="0" smtClean="0">
                          <a:latin typeface="Arial"/>
                          <a:ea typeface="Times New Roman"/>
                          <a:cs typeface="Times New Roman"/>
                        </a:rPr>
                        <a:t>7 en el mes de marzo</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latin typeface="Arial"/>
                          <a:ea typeface="Times New Roman"/>
                          <a:cs typeface="Times New Roman"/>
                        </a:rPr>
                        <a:t>9</a:t>
                      </a:r>
                      <a:endParaRPr lang="es-ES" sz="100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a:latin typeface="Arial"/>
                          <a:ea typeface="Times New Roman"/>
                          <a:cs typeface="Times New Roman"/>
                        </a:rPr>
                        <a:t>1</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000" dirty="0">
                          <a:latin typeface="Arial"/>
                          <a:ea typeface="Times New Roman"/>
                          <a:cs typeface="Times New Roman"/>
                        </a:rPr>
                        <a:t>La información publicada en los periódicos de Criterio, crónica y Milenio Hidalgo</a:t>
                      </a:r>
                      <a:endParaRPr lang="es-ES" sz="1000" dirty="0">
                        <a:latin typeface="Bookman Old Styl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s-ES_tradnl" sz="1000" dirty="0" smtClean="0">
                          <a:latin typeface="Arial"/>
                          <a:ea typeface="Times New Roman"/>
                          <a:cs typeface="Times New Roman"/>
                        </a:rPr>
                        <a:t>9 en el mes de abril</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a:latin typeface="Arial"/>
                          <a:ea typeface="Times New Roman"/>
                          <a:cs typeface="Times New Roman"/>
                        </a:rPr>
                        <a:t>12</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dirty="0">
                          <a:latin typeface="Arial"/>
                          <a:ea typeface="Times New Roman"/>
                          <a:cs typeface="Times New Roman"/>
                        </a:rPr>
                        <a:t>3</a:t>
                      </a:r>
                      <a:endParaRPr lang="es-ES" sz="1000" dirty="0">
                        <a:latin typeface="Bookman Old Styl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_tradnl" sz="1000" dirty="0">
                          <a:latin typeface="Arial"/>
                          <a:ea typeface="Times New Roman"/>
                          <a:cs typeface="Times New Roman"/>
                        </a:rPr>
                        <a:t>La información publicada en los periódicos de Criterio, Visto Bueno, Plaza Juárez y Milenio Hidalgo</a:t>
                      </a:r>
                      <a:endParaRPr lang="es-ES" sz="1000" dirty="0">
                        <a:latin typeface="Bookman Old Style"/>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2276459" y="1829324"/>
          <a:ext cx="4071966" cy="1456800"/>
        </p:xfrm>
        <a:graphic>
          <a:graphicData uri="http://schemas.openxmlformats.org/drawingml/2006/table">
            <a:tbl>
              <a:tblPr/>
              <a:tblGrid>
                <a:gridCol w="2654298"/>
                <a:gridCol w="1417668"/>
              </a:tblGrid>
              <a:tr h="288000">
                <a:tc>
                  <a:txBody>
                    <a:bodyPr/>
                    <a:lstStyle/>
                    <a:p>
                      <a:pPr algn="ctr">
                        <a:spcAft>
                          <a:spcPts val="0"/>
                        </a:spcAft>
                      </a:pPr>
                      <a:r>
                        <a:rPr lang="es-MX" sz="1000" b="1" dirty="0" smtClean="0">
                          <a:solidFill>
                            <a:schemeClr val="tx1"/>
                          </a:solidFill>
                          <a:latin typeface="Arial" pitchFamily="34" charset="0"/>
                          <a:ea typeface="Times New Roman"/>
                          <a:cs typeface="Arial" pitchFamily="34" charset="0"/>
                        </a:rPr>
                        <a:t>Actividades de difusión</a:t>
                      </a:r>
                      <a:endParaRPr lang="es-MX" sz="10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000" b="1" kern="1200" dirty="0" smtClean="0">
                          <a:solidFill>
                            <a:schemeClr val="tx1"/>
                          </a:solidFill>
                          <a:latin typeface="Arial" pitchFamily="34" charset="0"/>
                          <a:ea typeface="Times New Roman"/>
                          <a:cs typeface="Arial" pitchFamily="34" charset="0"/>
                        </a:rPr>
                        <a:t>No. acciones de difusión institucional</a:t>
                      </a:r>
                      <a:endParaRPr lang="es-MX" sz="1000" b="1" kern="12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88000">
                <a:tc>
                  <a:txBody>
                    <a:bodyPr/>
                    <a:lstStyle/>
                    <a:p>
                      <a:pPr algn="just">
                        <a:spcAft>
                          <a:spcPts val="0"/>
                        </a:spcAft>
                      </a:pPr>
                      <a:r>
                        <a:rPr lang="es-MX" sz="1000" dirty="0">
                          <a:solidFill>
                            <a:schemeClr val="tx1"/>
                          </a:solidFill>
                          <a:latin typeface="Arial" pitchFamily="34" charset="0"/>
                          <a:ea typeface="Times New Roman"/>
                          <a:cs typeface="Arial" pitchFamily="34" charset="0"/>
                        </a:rPr>
                        <a:t>Visitas guiadas </a:t>
                      </a:r>
                      <a:r>
                        <a:rPr lang="es-MX" sz="1000" dirty="0" smtClean="0">
                          <a:solidFill>
                            <a:schemeClr val="tx1"/>
                          </a:solidFill>
                          <a:latin typeface="Arial" pitchFamily="34" charset="0"/>
                          <a:ea typeface="Times New Roman"/>
                          <a:cs typeface="Arial" pitchFamily="34" charset="0"/>
                        </a:rPr>
                        <a:t>en </a:t>
                      </a:r>
                      <a:r>
                        <a:rPr lang="es-MX" sz="1000" dirty="0">
                          <a:solidFill>
                            <a:schemeClr val="tx1"/>
                          </a:solidFill>
                          <a:latin typeface="Arial" pitchFamily="34" charset="0"/>
                          <a:ea typeface="Times New Roman"/>
                          <a:cs typeface="Arial" pitchFamily="34" charset="0"/>
                        </a:rPr>
                        <a:t>la </a:t>
                      </a:r>
                      <a:r>
                        <a:rPr lang="es-MX" sz="1000" dirty="0" smtClean="0">
                          <a:solidFill>
                            <a:schemeClr val="tx1"/>
                          </a:solidFill>
                          <a:latin typeface="Arial" pitchFamily="34" charset="0"/>
                          <a:ea typeface="Times New Roman"/>
                          <a:cs typeface="Arial" pitchFamily="34" charset="0"/>
                        </a:rPr>
                        <a:t>UTVM</a:t>
                      </a:r>
                      <a:endParaRPr lang="es-MX" sz="10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pitchFamily="34" charset="0"/>
                          <a:cs typeface="Arial" pitchFamily="34" charset="0"/>
                        </a:rPr>
                        <a:t>9</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8000">
                <a:tc>
                  <a:txBody>
                    <a:bodyPr/>
                    <a:lstStyle/>
                    <a:p>
                      <a:pPr algn="just">
                        <a:spcAft>
                          <a:spcPts val="0"/>
                        </a:spcAft>
                      </a:pPr>
                      <a:r>
                        <a:rPr lang="es-MX" sz="1000" dirty="0">
                          <a:solidFill>
                            <a:schemeClr val="tx1"/>
                          </a:solidFill>
                          <a:latin typeface="Arial" pitchFamily="34" charset="0"/>
                          <a:ea typeface="Times New Roman"/>
                          <a:cs typeface="Arial" pitchFamily="34" charset="0"/>
                        </a:rPr>
                        <a:t>Conducción de eventos </a:t>
                      </a:r>
                      <a:r>
                        <a:rPr lang="es-MX" sz="1000" dirty="0" smtClean="0">
                          <a:solidFill>
                            <a:schemeClr val="tx1"/>
                          </a:solidFill>
                          <a:latin typeface="Arial" pitchFamily="34" charset="0"/>
                          <a:ea typeface="Times New Roman"/>
                          <a:cs typeface="Arial" pitchFamily="34" charset="0"/>
                        </a:rPr>
                        <a:t>institucionales</a:t>
                      </a:r>
                      <a:endParaRPr lang="es-MX" sz="10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pitchFamily="34" charset="0"/>
                          <a:cs typeface="Arial" pitchFamily="34" charset="0"/>
                        </a:rPr>
                        <a:t>12</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8000">
                <a:tc>
                  <a:txBody>
                    <a:bodyPr/>
                    <a:lstStyle/>
                    <a:p>
                      <a:pPr algn="just">
                        <a:spcAft>
                          <a:spcPts val="0"/>
                        </a:spcAft>
                      </a:pPr>
                      <a:r>
                        <a:rPr lang="es-MX" sz="1000" dirty="0">
                          <a:solidFill>
                            <a:schemeClr val="tx1"/>
                          </a:solidFill>
                          <a:latin typeface="Arial" pitchFamily="34" charset="0"/>
                          <a:ea typeface="Times New Roman"/>
                          <a:cs typeface="Arial" pitchFamily="34" charset="0"/>
                        </a:rPr>
                        <a:t>Cobertura de eventos </a:t>
                      </a:r>
                      <a:r>
                        <a:rPr lang="es-MX" sz="1000" dirty="0" smtClean="0">
                          <a:solidFill>
                            <a:schemeClr val="tx1"/>
                          </a:solidFill>
                          <a:latin typeface="Arial" pitchFamily="34" charset="0"/>
                          <a:ea typeface="Times New Roman"/>
                          <a:cs typeface="Arial" pitchFamily="34" charset="0"/>
                        </a:rPr>
                        <a:t>institucionales</a:t>
                      </a:r>
                      <a:r>
                        <a:rPr lang="es-MX" sz="1000" baseline="0" dirty="0" smtClean="0">
                          <a:solidFill>
                            <a:schemeClr val="tx1"/>
                          </a:solidFill>
                          <a:latin typeface="Arial" pitchFamily="34" charset="0"/>
                          <a:ea typeface="Times New Roman"/>
                          <a:cs typeface="Arial" pitchFamily="34" charset="0"/>
                        </a:rPr>
                        <a:t> internos</a:t>
                      </a:r>
                      <a:endParaRPr lang="es-MX" sz="10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pitchFamily="34" charset="0"/>
                          <a:cs typeface="Arial" pitchFamily="34" charset="0"/>
                        </a:rPr>
                        <a:t>29</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8800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1000" dirty="0" smtClean="0">
                          <a:solidFill>
                            <a:schemeClr val="tx1"/>
                          </a:solidFill>
                          <a:latin typeface="Arial" pitchFamily="34" charset="0"/>
                          <a:ea typeface="Times New Roman"/>
                          <a:cs typeface="Arial" pitchFamily="34" charset="0"/>
                        </a:rPr>
                        <a:t>Cobertura de eventos institucionales</a:t>
                      </a:r>
                      <a:r>
                        <a:rPr lang="es-MX" sz="1000" baseline="0" dirty="0" smtClean="0">
                          <a:solidFill>
                            <a:schemeClr val="tx1"/>
                          </a:solidFill>
                          <a:latin typeface="Arial" pitchFamily="34" charset="0"/>
                          <a:ea typeface="Times New Roman"/>
                          <a:cs typeface="Arial" pitchFamily="34" charset="0"/>
                        </a:rPr>
                        <a:t> externos</a:t>
                      </a:r>
                      <a:endParaRPr lang="es-MX" sz="10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tx1"/>
                          </a:solidFill>
                          <a:effectLst/>
                          <a:latin typeface="Arial" pitchFamily="34" charset="0"/>
                          <a:cs typeface="Arial" pitchFamily="34" charset="0"/>
                        </a:rPr>
                        <a:t>7</a:t>
                      </a:r>
                    </a:p>
                  </a:txBody>
                  <a:tcPr marL="44450" marR="4445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1025" name="Rectangle 1"/>
          <p:cNvSpPr>
            <a:spLocks noChangeArrowheads="1"/>
          </p:cNvSpPr>
          <p:nvPr/>
        </p:nvSpPr>
        <p:spPr bwMode="auto">
          <a:xfrm>
            <a:off x="2071670" y="5572140"/>
            <a:ext cx="6696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ea typeface="Times New Roman" pitchFamily="18" charset="0"/>
                <a:cs typeface="Arial" pitchFamily="34" charset="0"/>
              </a:rPr>
              <a:t>La información boletinada ha sido publicada por las revistas Vía Libre y Cactus.</a:t>
            </a:r>
            <a:endParaRPr kumimoji="0" lang="es-E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ea typeface="Times New Roman" pitchFamily="18" charset="0"/>
                <a:cs typeface="Times New Roman" pitchFamily="18" charset="0"/>
              </a:rPr>
              <a:t>Lo medios de comunicación a los que se les envían los boletines de prensa no generan ningún costo para la Universidad.</a:t>
            </a:r>
            <a:r>
              <a:rPr kumimoji="0" lang="es-ES" sz="1400" b="0" i="0" u="none" strike="noStrike" cap="none" normalizeH="0" baseline="0" dirty="0" smtClean="0">
                <a:ln>
                  <a:noFill/>
                </a:ln>
                <a:solidFill>
                  <a:schemeClr val="tx1"/>
                </a:solidFill>
                <a:effectLst/>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69" name="Rectangle 2"/>
          <p:cNvSpPr>
            <a:spLocks noChangeArrowheads="1"/>
          </p:cNvSpPr>
          <p:nvPr/>
        </p:nvSpPr>
        <p:spPr bwMode="auto">
          <a:xfrm>
            <a:off x="1909793" y="1526799"/>
            <a:ext cx="7000875" cy="554038"/>
          </a:xfrm>
          <a:prstGeom prst="rect">
            <a:avLst/>
          </a:prstGeom>
          <a:noFill/>
          <a:ln w="9525">
            <a:noFill/>
            <a:miter lim="800000"/>
            <a:headEnd/>
            <a:tailEnd/>
          </a:ln>
        </p:spPr>
        <p:txBody>
          <a:bodyPr anchor="ctr">
            <a:spAutoFit/>
          </a:bodyPr>
          <a:lstStyle/>
          <a:p>
            <a:pPr algn="just">
              <a:defRPr/>
            </a:pPr>
            <a:r>
              <a:rPr lang="es-MX" sz="1500" b="0" dirty="0">
                <a:solidFill>
                  <a:srgbClr val="000000"/>
                </a:solidFill>
                <a:latin typeface="+mn-lt"/>
                <a:ea typeface="Calibri" pitchFamily="34" charset="0"/>
                <a:cs typeface="Arial" pitchFamily="34" charset="0"/>
              </a:rPr>
              <a:t>Porcentaje de testimonios obtenidos en el EGETSU correspondientes a la generación mayo 2008 - abril 2010.</a:t>
            </a:r>
            <a:endParaRPr lang="es-ES" sz="1500" b="0" dirty="0">
              <a:latin typeface="+mn-lt"/>
              <a:ea typeface="Calibri" pitchFamily="34" charset="0"/>
              <a:cs typeface="Arial" pitchFamily="34" charset="0"/>
            </a:endParaRPr>
          </a:p>
        </p:txBody>
      </p:sp>
      <p:sp>
        <p:nvSpPr>
          <p:cNvPr id="58371" name="Text Box 7"/>
          <p:cNvSpPr txBox="1">
            <a:spLocks noChangeArrowheads="1"/>
          </p:cNvSpPr>
          <p:nvPr/>
        </p:nvSpPr>
        <p:spPr bwMode="auto">
          <a:xfrm>
            <a:off x="1857375" y="142875"/>
            <a:ext cx="7172325"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92164" name="Text Box 7"/>
          <p:cNvSpPr txBox="1">
            <a:spLocks noChangeArrowheads="1"/>
          </p:cNvSpPr>
          <p:nvPr/>
        </p:nvSpPr>
        <p:spPr bwMode="auto">
          <a:xfrm>
            <a:off x="2786063" y="457200"/>
            <a:ext cx="6253162" cy="577850"/>
          </a:xfrm>
          <a:prstGeom prst="rect">
            <a:avLst/>
          </a:prstGeom>
          <a:noFill/>
          <a:ln w="9525">
            <a:noFill/>
            <a:miter lim="800000"/>
            <a:headEnd/>
            <a:tailEnd/>
          </a:ln>
        </p:spPr>
        <p:txBody>
          <a:bodyPr>
            <a:spAutoFit/>
          </a:bodyPr>
          <a:lstStyle/>
          <a:p>
            <a:pPr indent="90488" algn="r" eaLnBrk="0" hangingPunct="0">
              <a:tabLst>
                <a:tab pos="450850" algn="l"/>
              </a:tabLst>
              <a:defRPr/>
            </a:pPr>
            <a:r>
              <a:rPr lang="es-MX" sz="2000" b="1" dirty="0">
                <a:solidFill>
                  <a:srgbClr val="800000"/>
                </a:solidFill>
              </a:rPr>
              <a:t>Resultados</a:t>
            </a:r>
            <a:r>
              <a:rPr lang="es-MX" sz="2000" b="1" dirty="0">
                <a:solidFill>
                  <a:srgbClr val="800000"/>
                </a:solidFill>
                <a:ea typeface="Times New Roman" pitchFamily="18" charset="0"/>
                <a:cs typeface="Arial" charset="0"/>
              </a:rPr>
              <a:t> del EGETSU</a:t>
            </a:r>
          </a:p>
          <a:p>
            <a:pPr marL="0" lvl="1" indent="90488" algn="r" eaLnBrk="0" hangingPunct="0">
              <a:tabLst>
                <a:tab pos="450850" algn="l"/>
              </a:tabLst>
              <a:defRPr/>
            </a:pPr>
            <a:r>
              <a:rPr lang="es-MX" sz="1150" b="1" dirty="0"/>
              <a:t>Se vincula con el proyecto </a:t>
            </a:r>
            <a:r>
              <a:rPr lang="es-MX" sz="1150" b="1" dirty="0">
                <a:solidFill>
                  <a:srgbClr val="800000"/>
                </a:solidFill>
              </a:rPr>
              <a:t>evaluación educativa </a:t>
            </a:r>
            <a:r>
              <a:rPr lang="es-MX" sz="1150" b="1" dirty="0"/>
              <a:t>del poa</a:t>
            </a:r>
            <a:endParaRPr lang="es-MX" sz="2000" b="1" dirty="0">
              <a:solidFill>
                <a:srgbClr val="800000"/>
              </a:solidFill>
              <a:ea typeface="Times New Roman" pitchFamily="18" charset="0"/>
              <a:cs typeface="Arial" charset="0"/>
            </a:endParaRPr>
          </a:p>
        </p:txBody>
      </p:sp>
      <p:graphicFrame>
        <p:nvGraphicFramePr>
          <p:cNvPr id="12" name="11 Tabla"/>
          <p:cNvGraphicFramePr>
            <a:graphicFrameLocks noGrp="1"/>
          </p:cNvGraphicFramePr>
          <p:nvPr/>
        </p:nvGraphicFramePr>
        <p:xfrm>
          <a:off x="3214696" y="2211012"/>
          <a:ext cx="4357700" cy="575046"/>
        </p:xfrm>
        <a:graphic>
          <a:graphicData uri="http://schemas.openxmlformats.org/drawingml/2006/table">
            <a:tbl>
              <a:tblPr/>
              <a:tblGrid>
                <a:gridCol w="745172"/>
                <a:gridCol w="1046798"/>
                <a:gridCol w="630275"/>
                <a:gridCol w="634514"/>
                <a:gridCol w="1300941"/>
              </a:tblGrid>
              <a:tr h="207000">
                <a:tc>
                  <a:txBody>
                    <a:bodyPr/>
                    <a:lstStyle/>
                    <a:p>
                      <a:pPr algn="ctr">
                        <a:lnSpc>
                          <a:spcPct val="115000"/>
                        </a:lnSpc>
                        <a:spcAft>
                          <a:spcPts val="0"/>
                        </a:spcAft>
                      </a:pPr>
                      <a:r>
                        <a:rPr lang="es-ES_tradnl" sz="1050" b="1" dirty="0">
                          <a:latin typeface="Arial" pitchFamily="34" charset="0"/>
                          <a:ea typeface="Calibri"/>
                          <a:cs typeface="Arial" pitchFamily="34" charset="0"/>
                        </a:rPr>
                        <a:t>EGETSU</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smtClean="0">
                          <a:latin typeface="Arial" pitchFamily="34" charset="0"/>
                          <a:ea typeface="Calibri"/>
                          <a:cs typeface="Arial" pitchFamily="34" charset="0"/>
                        </a:rPr>
                        <a:t>Sustentantes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a:latin typeface="Arial" pitchFamily="34" charset="0"/>
                          <a:ea typeface="Calibri"/>
                          <a:cs typeface="Arial" pitchFamily="34" charset="0"/>
                        </a:rPr>
                        <a:t>TDSS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a:latin typeface="Arial" pitchFamily="34" charset="0"/>
                          <a:ea typeface="Calibri"/>
                          <a:cs typeface="Arial" pitchFamily="34" charset="0"/>
                        </a:rPr>
                        <a:t>TDS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smtClean="0">
                          <a:latin typeface="Arial" pitchFamily="34" charset="0"/>
                          <a:ea typeface="Calibri"/>
                          <a:cs typeface="Arial" pitchFamily="34" charset="0"/>
                        </a:rPr>
                        <a:t>Porcentaje de Testimonios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07000">
                <a:tc>
                  <a:txBody>
                    <a:bodyPr/>
                    <a:lstStyle/>
                    <a:p>
                      <a:pPr algn="ctr">
                        <a:lnSpc>
                          <a:spcPct val="115000"/>
                        </a:lnSpc>
                        <a:spcAft>
                          <a:spcPts val="0"/>
                        </a:spcAft>
                      </a:pPr>
                      <a:r>
                        <a:rPr lang="es-ES_tradnl" sz="1100" dirty="0" smtClean="0">
                          <a:latin typeface="Arial" pitchFamily="34" charset="0"/>
                          <a:ea typeface="Calibri"/>
                          <a:cs typeface="Arial" pitchFamily="34" charset="0"/>
                        </a:rPr>
                        <a:t>Turismo</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12</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6</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5</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91.66%</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1909793" y="3071810"/>
            <a:ext cx="7000875" cy="554038"/>
          </a:xfrm>
          <a:prstGeom prst="rect">
            <a:avLst/>
          </a:prstGeom>
          <a:noFill/>
          <a:ln w="9525">
            <a:noFill/>
            <a:miter lim="800000"/>
            <a:headEnd/>
            <a:tailEnd/>
          </a:ln>
        </p:spPr>
        <p:txBody>
          <a:bodyPr anchor="ctr">
            <a:spAutoFit/>
          </a:bodyPr>
          <a:lstStyle/>
          <a:p>
            <a:pPr algn="just">
              <a:defRPr/>
            </a:pPr>
            <a:r>
              <a:rPr lang="es-MX" sz="1500" b="0" dirty="0">
                <a:solidFill>
                  <a:srgbClr val="000000"/>
                </a:solidFill>
                <a:latin typeface="+mn-lt"/>
                <a:ea typeface="Calibri" pitchFamily="34" charset="0"/>
                <a:cs typeface="Arial" pitchFamily="34" charset="0"/>
              </a:rPr>
              <a:t>Porcentaje de testimonios obtenidos en el EGETSU correspondientes a la generación </a:t>
            </a:r>
            <a:r>
              <a:rPr lang="es-MX" sz="1500" b="0" dirty="0" smtClean="0">
                <a:solidFill>
                  <a:srgbClr val="000000"/>
                </a:solidFill>
                <a:latin typeface="+mn-lt"/>
                <a:ea typeface="Calibri" pitchFamily="34" charset="0"/>
                <a:cs typeface="Arial" pitchFamily="34" charset="0"/>
              </a:rPr>
              <a:t>septiembre 2008 - agosto 2010</a:t>
            </a:r>
            <a:r>
              <a:rPr lang="es-MX" sz="1500" b="0" dirty="0">
                <a:solidFill>
                  <a:srgbClr val="000000"/>
                </a:solidFill>
                <a:latin typeface="+mn-lt"/>
                <a:ea typeface="Calibri" pitchFamily="34" charset="0"/>
                <a:cs typeface="Arial" pitchFamily="34" charset="0"/>
              </a:rPr>
              <a:t>.</a:t>
            </a:r>
            <a:endParaRPr lang="es-ES" sz="1500" b="0" dirty="0">
              <a:latin typeface="+mn-lt"/>
              <a:ea typeface="Calibri" pitchFamily="34" charset="0"/>
              <a:cs typeface="Arial" pitchFamily="34" charset="0"/>
            </a:endParaRPr>
          </a:p>
        </p:txBody>
      </p:sp>
      <p:graphicFrame>
        <p:nvGraphicFramePr>
          <p:cNvPr id="8" name="7 Tabla"/>
          <p:cNvGraphicFramePr>
            <a:graphicFrameLocks noGrp="1"/>
          </p:cNvGraphicFramePr>
          <p:nvPr/>
        </p:nvGraphicFramePr>
        <p:xfrm>
          <a:off x="3214696" y="3755094"/>
          <a:ext cx="4357700" cy="1817046"/>
        </p:xfrm>
        <a:graphic>
          <a:graphicData uri="http://schemas.openxmlformats.org/drawingml/2006/table">
            <a:tbl>
              <a:tblPr/>
              <a:tblGrid>
                <a:gridCol w="745172"/>
                <a:gridCol w="1046798"/>
                <a:gridCol w="630275"/>
                <a:gridCol w="634514"/>
                <a:gridCol w="1300941"/>
              </a:tblGrid>
              <a:tr h="207000">
                <a:tc>
                  <a:txBody>
                    <a:bodyPr/>
                    <a:lstStyle/>
                    <a:p>
                      <a:pPr algn="ctr">
                        <a:lnSpc>
                          <a:spcPct val="115000"/>
                        </a:lnSpc>
                        <a:spcAft>
                          <a:spcPts val="0"/>
                        </a:spcAft>
                      </a:pPr>
                      <a:r>
                        <a:rPr lang="es-ES_tradnl" sz="1050" b="1" dirty="0">
                          <a:latin typeface="Arial" pitchFamily="34" charset="0"/>
                          <a:ea typeface="Calibri"/>
                          <a:cs typeface="Arial" pitchFamily="34" charset="0"/>
                        </a:rPr>
                        <a:t>EGETSU</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smtClean="0">
                          <a:latin typeface="Arial" pitchFamily="34" charset="0"/>
                          <a:ea typeface="Calibri"/>
                          <a:cs typeface="Arial" pitchFamily="34" charset="0"/>
                        </a:rPr>
                        <a:t>Sustentantes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a:latin typeface="Arial" pitchFamily="34" charset="0"/>
                          <a:ea typeface="Calibri"/>
                          <a:cs typeface="Arial" pitchFamily="34" charset="0"/>
                        </a:rPr>
                        <a:t>TDSS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a:latin typeface="Arial" pitchFamily="34" charset="0"/>
                          <a:ea typeface="Calibri"/>
                          <a:cs typeface="Arial" pitchFamily="34" charset="0"/>
                        </a:rPr>
                        <a:t>TDS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S_tradnl" sz="1050" b="1" dirty="0" smtClean="0">
                          <a:latin typeface="Arial" pitchFamily="34" charset="0"/>
                          <a:ea typeface="Calibri"/>
                          <a:cs typeface="Arial" pitchFamily="34" charset="0"/>
                        </a:rPr>
                        <a:t>Porcentaje de Testimonios</a:t>
                      </a:r>
                      <a:endParaRPr lang="es-ES" sz="105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AEP</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76</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30</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28</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76.31%</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EEI</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40</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16</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11</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67.50%</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MEC</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42</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15</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19</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80.95%</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TAL</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34</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3</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14</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50%</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TIC</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101</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46</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37</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82.18%</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dirty="0" smtClean="0">
                          <a:latin typeface="Arial" pitchFamily="34" charset="0"/>
                          <a:ea typeface="Calibri"/>
                          <a:cs typeface="Arial" pitchFamily="34" charset="0"/>
                        </a:rPr>
                        <a:t>TUR</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103</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18</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48</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dirty="0" smtClean="0">
                          <a:latin typeface="Arial" pitchFamily="34" charset="0"/>
                          <a:ea typeface="Calibri"/>
                          <a:cs typeface="Arial" pitchFamily="34" charset="0"/>
                        </a:rPr>
                        <a:t>64.08%</a:t>
                      </a:r>
                      <a:endParaRPr lang="es-ES" sz="1100"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000">
                <a:tc>
                  <a:txBody>
                    <a:bodyPr/>
                    <a:lstStyle/>
                    <a:p>
                      <a:pPr algn="ctr">
                        <a:lnSpc>
                          <a:spcPct val="115000"/>
                        </a:lnSpc>
                        <a:spcAft>
                          <a:spcPts val="0"/>
                        </a:spcAft>
                      </a:pPr>
                      <a:r>
                        <a:rPr lang="es-ES" sz="1100" b="1" dirty="0" smtClean="0">
                          <a:latin typeface="Arial" pitchFamily="34" charset="0"/>
                          <a:ea typeface="Calibri"/>
                          <a:cs typeface="Arial" pitchFamily="34" charset="0"/>
                        </a:rPr>
                        <a:t>Total</a:t>
                      </a:r>
                      <a:endParaRPr lang="es-ES"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dirty="0" smtClean="0">
                          <a:latin typeface="Arial" pitchFamily="34" charset="0"/>
                          <a:ea typeface="Calibri"/>
                          <a:cs typeface="Arial" pitchFamily="34" charset="0"/>
                        </a:rPr>
                        <a:t>396</a:t>
                      </a:r>
                      <a:endParaRPr lang="es-ES"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dirty="0" smtClean="0">
                          <a:latin typeface="Arial" pitchFamily="34" charset="0"/>
                          <a:ea typeface="Calibri"/>
                          <a:cs typeface="Arial" pitchFamily="34" charset="0"/>
                        </a:rPr>
                        <a:t>128</a:t>
                      </a:r>
                      <a:endParaRPr lang="es-ES"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dirty="0" smtClean="0">
                          <a:latin typeface="Arial" pitchFamily="34" charset="0"/>
                          <a:ea typeface="Calibri"/>
                          <a:cs typeface="Arial" pitchFamily="34" charset="0"/>
                        </a:rPr>
                        <a:t>157</a:t>
                      </a:r>
                      <a:endParaRPr lang="es-ES"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100" b="1" smtClean="0">
                          <a:latin typeface="Arial" pitchFamily="34" charset="0"/>
                          <a:ea typeface="Calibri"/>
                          <a:cs typeface="Arial" pitchFamily="34" charset="0"/>
                        </a:rPr>
                        <a:t>71.97%</a:t>
                      </a:r>
                      <a:endParaRPr lang="es-ES" sz="1100" b="1" dirty="0">
                        <a:latin typeface="Arial" pitchFamily="34" charset="0"/>
                        <a:ea typeface="Calibri"/>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7"/>
          <p:cNvSpPr txBox="1">
            <a:spLocks noChangeArrowheads="1"/>
          </p:cNvSpPr>
          <p:nvPr/>
        </p:nvSpPr>
        <p:spPr bwMode="auto">
          <a:xfrm>
            <a:off x="1857375" y="142875"/>
            <a:ext cx="7172325"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94211"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Seguimiento y Colocación de 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sp>
        <p:nvSpPr>
          <p:cNvPr id="59397" name="Rectangle 1"/>
          <p:cNvSpPr>
            <a:spLocks noChangeArrowheads="1"/>
          </p:cNvSpPr>
          <p:nvPr/>
        </p:nvSpPr>
        <p:spPr bwMode="auto">
          <a:xfrm>
            <a:off x="2138392" y="1522426"/>
            <a:ext cx="6562753" cy="352425"/>
          </a:xfrm>
          <a:prstGeom prst="rect">
            <a:avLst/>
          </a:prstGeom>
          <a:noFill/>
          <a:ln w="9525">
            <a:noFill/>
            <a:miter lim="800000"/>
            <a:headEnd/>
            <a:tailEnd/>
          </a:ln>
        </p:spPr>
        <p:txBody>
          <a:bodyPr wrap="square" anchor="ctr">
            <a:spAutoFit/>
          </a:bodyPr>
          <a:lstStyle/>
          <a:p>
            <a:pPr algn="ctr"/>
            <a:r>
              <a:rPr lang="es-MX" sz="1700" b="1" dirty="0"/>
              <a:t>Egresados trabajando</a:t>
            </a:r>
          </a:p>
        </p:txBody>
      </p:sp>
      <p:sp>
        <p:nvSpPr>
          <p:cNvPr id="9" name="Rectangle 1"/>
          <p:cNvSpPr>
            <a:spLocks noChangeArrowheads="1"/>
          </p:cNvSpPr>
          <p:nvPr/>
        </p:nvSpPr>
        <p:spPr bwMode="auto">
          <a:xfrm>
            <a:off x="2090767" y="2327919"/>
            <a:ext cx="6643687" cy="2970044"/>
          </a:xfrm>
          <a:prstGeom prst="rect">
            <a:avLst/>
          </a:prstGeom>
          <a:noFill/>
          <a:ln w="9525">
            <a:noFill/>
            <a:miter lim="800000"/>
            <a:headEnd/>
            <a:tailEnd/>
          </a:ln>
        </p:spPr>
        <p:txBody>
          <a:bodyPr anchor="ctr">
            <a:spAutoFit/>
          </a:bodyPr>
          <a:lstStyle/>
          <a:p>
            <a:pPr algn="just"/>
            <a:r>
              <a:rPr lang="es-ES" sz="1700" dirty="0" smtClean="0">
                <a:solidFill>
                  <a:srgbClr val="800000"/>
                </a:solidFill>
              </a:rPr>
              <a:t>De 3,388 egresados, 1,918 laboran de acuerdo </a:t>
            </a:r>
            <a:r>
              <a:rPr lang="es-ES" sz="1700" dirty="0">
                <a:solidFill>
                  <a:srgbClr val="800000"/>
                </a:solidFill>
              </a:rPr>
              <a:t>al tipo de </a:t>
            </a:r>
            <a:r>
              <a:rPr lang="es-ES" sz="1700" dirty="0" smtClean="0">
                <a:solidFill>
                  <a:srgbClr val="800000"/>
                </a:solidFill>
              </a:rPr>
              <a:t>organización:</a:t>
            </a:r>
            <a:r>
              <a:rPr lang="es-ES" sz="1700" b="0" dirty="0" smtClean="0"/>
              <a:t> </a:t>
            </a:r>
            <a:r>
              <a:rPr lang="es-ES" sz="1700" b="0" dirty="0"/>
              <a:t>357 jóvenes se ubican en el sector público, 1,407 en empresas privadas, 131 tienen su propio negocio y 23 en paraestatales.</a:t>
            </a:r>
            <a:endParaRPr lang="es-MX" sz="1700" b="0" dirty="0"/>
          </a:p>
          <a:p>
            <a:pPr algn="just"/>
            <a:r>
              <a:rPr lang="es-MX" sz="1700" b="0" dirty="0"/>
              <a:t> </a:t>
            </a:r>
          </a:p>
          <a:p>
            <a:pPr algn="just"/>
            <a:r>
              <a:rPr lang="es-MX" sz="1700" dirty="0">
                <a:solidFill>
                  <a:srgbClr val="800000"/>
                </a:solidFill>
              </a:rPr>
              <a:t>Por el tamaño: </a:t>
            </a:r>
            <a:r>
              <a:rPr lang="es-MX" sz="1700" b="0" dirty="0"/>
              <a:t>634 egresados trabajan en microempresas, 329 en pequeña, 300 en medianas  y 655 en macro.</a:t>
            </a:r>
          </a:p>
          <a:p>
            <a:pPr algn="just"/>
            <a:r>
              <a:rPr lang="es-MX" sz="1700" b="0" dirty="0"/>
              <a:t> </a:t>
            </a:r>
          </a:p>
          <a:p>
            <a:pPr algn="just"/>
            <a:r>
              <a:rPr lang="es-ES" sz="1700" dirty="0">
                <a:solidFill>
                  <a:srgbClr val="800000"/>
                </a:solidFill>
              </a:rPr>
              <a:t>Por su nivel de ocupación:</a:t>
            </a:r>
            <a:r>
              <a:rPr lang="es-ES" sz="1700" b="0" dirty="0"/>
              <a:t> 23 egresados se desempeñan en un  nivel directivo, 12 están a nivel gerente, 428 a nivel  administrativo, 79 como técnico general, 614 como técnico especializado, 193 como supervisor, 108 en niveles operativo, 132 son </a:t>
            </a:r>
            <a:r>
              <a:rPr lang="es-ES" sz="1700" b="0" dirty="0" err="1"/>
              <a:t>autoempleados</a:t>
            </a:r>
            <a:r>
              <a:rPr lang="es-ES" sz="1700" b="0" dirty="0"/>
              <a:t> y 329 en otros.</a:t>
            </a:r>
            <a:endParaRPr lang="es-MX" sz="1700" b="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2641932" y="1451010"/>
            <a:ext cx="5479385" cy="353943"/>
          </a:xfrm>
          <a:prstGeom prst="rect">
            <a:avLst/>
          </a:prstGeom>
          <a:noFill/>
          <a:ln w="9525">
            <a:noFill/>
            <a:miter lim="800000"/>
            <a:headEnd/>
            <a:tailEnd/>
          </a:ln>
        </p:spPr>
        <p:txBody>
          <a:bodyPr wrap="none" anchor="ctr">
            <a:spAutoFit/>
          </a:bodyPr>
          <a:lstStyle/>
          <a:p>
            <a:pPr algn="ctr" eaLnBrk="0" hangingPunct="0">
              <a:tabLst>
                <a:tab pos="449263" algn="r"/>
                <a:tab pos="2700338" algn="ctr"/>
                <a:tab pos="5400675" algn="r"/>
              </a:tabLst>
            </a:pPr>
            <a:r>
              <a:rPr lang="es-ES" sz="1700" b="1" dirty="0">
                <a:ea typeface="Times New Roman" pitchFamily="18" charset="0"/>
                <a:cs typeface="Arial" charset="0"/>
              </a:rPr>
              <a:t>Información laboral de Egresados por Programa Educativo </a:t>
            </a:r>
          </a:p>
        </p:txBody>
      </p:sp>
      <p:sp>
        <p:nvSpPr>
          <p:cNvPr id="60419" name="Text Box 7"/>
          <p:cNvSpPr txBox="1">
            <a:spLocks noChangeArrowheads="1"/>
          </p:cNvSpPr>
          <p:nvPr/>
        </p:nvSpPr>
        <p:spPr bwMode="auto">
          <a:xfrm>
            <a:off x="1857375" y="142875"/>
            <a:ext cx="7172325"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95236"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Seguimiento y Colocación de 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sp>
        <p:nvSpPr>
          <p:cNvPr id="60421" name="5 CuadroTexto"/>
          <p:cNvSpPr txBox="1">
            <a:spLocks noChangeArrowheads="1"/>
          </p:cNvSpPr>
          <p:nvPr/>
        </p:nvSpPr>
        <p:spPr bwMode="auto">
          <a:xfrm>
            <a:off x="6215063" y="5842000"/>
            <a:ext cx="2762250" cy="230188"/>
          </a:xfrm>
          <a:prstGeom prst="rect">
            <a:avLst/>
          </a:prstGeom>
          <a:noFill/>
          <a:ln w="9525">
            <a:noFill/>
            <a:miter lim="800000"/>
            <a:headEnd/>
            <a:tailEnd/>
          </a:ln>
        </p:spPr>
        <p:txBody>
          <a:bodyPr wrap="none">
            <a:spAutoFit/>
          </a:bodyPr>
          <a:lstStyle/>
          <a:p>
            <a:pPr algn="ctr"/>
            <a:r>
              <a:rPr lang="es-MX" sz="900" b="0"/>
              <a:t>Fuente: SIVUT con corte al 30 de octubre de 2009</a:t>
            </a:r>
          </a:p>
        </p:txBody>
      </p:sp>
      <p:graphicFrame>
        <p:nvGraphicFramePr>
          <p:cNvPr id="7" name="6 Tabla"/>
          <p:cNvGraphicFramePr>
            <a:graphicFrameLocks noGrp="1"/>
          </p:cNvGraphicFramePr>
          <p:nvPr/>
        </p:nvGraphicFramePr>
        <p:xfrm>
          <a:off x="1979613" y="1951038"/>
          <a:ext cx="6864259" cy="3884787"/>
        </p:xfrm>
        <a:graphic>
          <a:graphicData uri="http://schemas.openxmlformats.org/drawingml/2006/table">
            <a:tbl>
              <a:tblPr/>
              <a:tblGrid>
                <a:gridCol w="928674"/>
                <a:gridCol w="500066"/>
                <a:gridCol w="571504"/>
                <a:gridCol w="571504"/>
                <a:gridCol w="500066"/>
                <a:gridCol w="428628"/>
                <a:gridCol w="428628"/>
                <a:gridCol w="357190"/>
                <a:gridCol w="428628"/>
                <a:gridCol w="553923"/>
                <a:gridCol w="517647"/>
                <a:gridCol w="500066"/>
                <a:gridCol w="577735"/>
              </a:tblGrid>
              <a:tr h="265545">
                <a:tc rowSpan="2">
                  <a:txBody>
                    <a:bodyPr/>
                    <a:lstStyle/>
                    <a:p>
                      <a:pPr algn="ctr">
                        <a:spcAft>
                          <a:spcPts val="0"/>
                        </a:spcAft>
                      </a:pPr>
                      <a:r>
                        <a:rPr lang="es-MX" sz="900" b="1" dirty="0" smtClean="0">
                          <a:latin typeface="Arial" pitchFamily="34" charset="0"/>
                          <a:ea typeface="Times New Roman"/>
                          <a:cs typeface="Arial" pitchFamily="34" charset="0"/>
                        </a:rPr>
                        <a:t>Egresados</a:t>
                      </a:r>
                      <a:endParaRPr lang="es-MX" sz="900" dirty="0" smtClean="0">
                        <a:latin typeface="Arial" pitchFamily="34" charset="0"/>
                        <a:ea typeface="Times New Roman"/>
                        <a:cs typeface="Arial" pitchFamily="34" charset="0"/>
                      </a:endParaRPr>
                    </a:p>
                    <a:p>
                      <a:pPr algn="ctr">
                        <a:spcAft>
                          <a:spcPts val="0"/>
                        </a:spcAft>
                      </a:pPr>
                      <a:r>
                        <a:rPr lang="es-MX" sz="900" b="1" dirty="0" smtClean="0">
                          <a:latin typeface="Arial" pitchFamily="34" charset="0"/>
                          <a:ea typeface="Times New Roman"/>
                          <a:cs typeface="Arial" pitchFamily="34" charset="0"/>
                        </a:rPr>
                        <a:t>/Programa Educativo </a:t>
                      </a:r>
                      <a:endParaRPr lang="es-MX" sz="9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rowSpan="2">
                  <a:txBody>
                    <a:bodyPr/>
                    <a:lstStyle/>
                    <a:p>
                      <a:pPr algn="ctr">
                        <a:spcAft>
                          <a:spcPts val="0"/>
                        </a:spcAft>
                      </a:pPr>
                      <a:r>
                        <a:rPr lang="es-MX" sz="750" b="1" dirty="0" smtClean="0">
                          <a:latin typeface="Arial" pitchFamily="34" charset="0"/>
                          <a:ea typeface="Times New Roman"/>
                          <a:cs typeface="Arial" pitchFamily="34" charset="0"/>
                        </a:rPr>
                        <a:t>Matrícula</a:t>
                      </a:r>
                      <a:r>
                        <a:rPr lang="es-MX" sz="750" b="1" baseline="0" dirty="0" smtClean="0">
                          <a:latin typeface="Arial" pitchFamily="34" charset="0"/>
                          <a:ea typeface="Times New Roman"/>
                          <a:cs typeface="Arial" pitchFamily="34" charset="0"/>
                        </a:rPr>
                        <a:t> inicial</a:t>
                      </a:r>
                      <a:endParaRPr lang="es-MX" sz="750" b="1"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rowSpan="2">
                  <a:txBody>
                    <a:bodyPr/>
                    <a:lstStyle/>
                    <a:p>
                      <a:pPr algn="ctr">
                        <a:spcAft>
                          <a:spcPts val="0"/>
                        </a:spcAft>
                      </a:pPr>
                      <a:r>
                        <a:rPr lang="es-MX" sz="750" b="1" dirty="0" smtClean="0">
                          <a:latin typeface="Arial" pitchFamily="34" charset="0"/>
                          <a:ea typeface="Times New Roman"/>
                          <a:cs typeface="Arial" pitchFamily="34" charset="0"/>
                        </a:rPr>
                        <a:t>Egresados</a:t>
                      </a:r>
                      <a:r>
                        <a:rPr lang="es-MX" sz="750" b="1" baseline="0" dirty="0" smtClean="0">
                          <a:latin typeface="Arial" pitchFamily="34" charset="0"/>
                          <a:ea typeface="Times New Roman"/>
                          <a:cs typeface="Arial" pitchFamily="34" charset="0"/>
                        </a:rPr>
                        <a:t> titulados</a:t>
                      </a:r>
                      <a:endParaRPr lang="es-MX" sz="750" b="1"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rowSpan="2">
                  <a:txBody>
                    <a:bodyPr/>
                    <a:lstStyle/>
                    <a:p>
                      <a:pPr algn="ctr">
                        <a:spcAft>
                          <a:spcPts val="0"/>
                        </a:spcAft>
                      </a:pPr>
                      <a:r>
                        <a:rPr lang="es-MX" sz="750" b="1" dirty="0" smtClean="0">
                          <a:latin typeface="Arial" pitchFamily="34" charset="0"/>
                          <a:ea typeface="Times New Roman"/>
                          <a:cs typeface="Arial" pitchFamily="34" charset="0"/>
                        </a:rPr>
                        <a:t>Egresados</a:t>
                      </a:r>
                      <a:r>
                        <a:rPr lang="es-MX" sz="750" b="1" baseline="0" dirty="0" smtClean="0">
                          <a:latin typeface="Arial" pitchFamily="34" charset="0"/>
                          <a:ea typeface="Times New Roman"/>
                          <a:cs typeface="Arial" pitchFamily="34" charset="0"/>
                        </a:rPr>
                        <a:t> que trabajan</a:t>
                      </a:r>
                      <a:endParaRPr lang="es-MX" sz="750" b="1"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gridSpan="5">
                  <a:txBody>
                    <a:bodyPr/>
                    <a:lstStyle/>
                    <a:p>
                      <a:pPr algn="ctr">
                        <a:spcAft>
                          <a:spcPts val="0"/>
                        </a:spcAft>
                      </a:pPr>
                      <a:r>
                        <a:rPr lang="es-MX" sz="900" b="1" dirty="0">
                          <a:latin typeface="Arial" pitchFamily="34" charset="0"/>
                          <a:ea typeface="Times New Roman"/>
                          <a:cs typeface="Arial" pitchFamily="34" charset="0"/>
                        </a:rPr>
                        <a:t>Colocación del primer empleo</a:t>
                      </a:r>
                      <a:endParaRPr lang="es-MX" sz="9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a:spcAft>
                          <a:spcPts val="0"/>
                        </a:spcAft>
                      </a:pPr>
                      <a:r>
                        <a:rPr lang="es-MX" sz="900" b="1" dirty="0">
                          <a:latin typeface="Arial" pitchFamily="34" charset="0"/>
                          <a:ea typeface="Times New Roman"/>
                          <a:cs typeface="Arial" pitchFamily="34" charset="0"/>
                        </a:rPr>
                        <a:t>Localidad de empleo</a:t>
                      </a:r>
                      <a:endParaRPr lang="es-MX" sz="9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91644">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spcAft>
                          <a:spcPts val="0"/>
                        </a:spcAft>
                      </a:pPr>
                      <a:r>
                        <a:rPr lang="es-MX" sz="750" b="1" dirty="0">
                          <a:latin typeface="Arial" pitchFamily="34" charset="0"/>
                          <a:ea typeface="Times New Roman"/>
                          <a:cs typeface="Arial" pitchFamily="34" charset="0"/>
                        </a:rPr>
                        <a:t>Por Estadía</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3 meses</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6 meses</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1 año</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Más de un año</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smtClean="0">
                          <a:latin typeface="Arial" pitchFamily="34" charset="0"/>
                          <a:ea typeface="Times New Roman"/>
                          <a:cs typeface="Arial" pitchFamily="34" charset="0"/>
                        </a:rPr>
                        <a:t>Zona</a:t>
                      </a:r>
                    </a:p>
                    <a:p>
                      <a:pPr algn="ctr">
                        <a:spcAft>
                          <a:spcPts val="0"/>
                        </a:spcAft>
                      </a:pPr>
                      <a:r>
                        <a:rPr lang="es-MX" sz="750" b="1" dirty="0" smtClean="0">
                          <a:latin typeface="Arial" pitchFamily="34" charset="0"/>
                          <a:ea typeface="Times New Roman"/>
                          <a:cs typeface="Arial" pitchFamily="34" charset="0"/>
                        </a:rPr>
                        <a:t>de</a:t>
                      </a:r>
                    </a:p>
                    <a:p>
                      <a:pPr algn="ctr">
                        <a:spcAft>
                          <a:spcPts val="0"/>
                        </a:spcAft>
                      </a:pPr>
                      <a:r>
                        <a:rPr lang="es-MX" sz="750" b="1" dirty="0" smtClean="0">
                          <a:latin typeface="Arial" pitchFamily="34" charset="0"/>
                          <a:ea typeface="Times New Roman"/>
                          <a:cs typeface="Arial" pitchFamily="34" charset="0"/>
                        </a:rPr>
                        <a:t>influencia</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Interior del Estado</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Fuera del Estado</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750" b="1" dirty="0">
                          <a:latin typeface="Arial" pitchFamily="34" charset="0"/>
                          <a:ea typeface="Times New Roman"/>
                          <a:cs typeface="Arial" pitchFamily="34" charset="0"/>
                        </a:rPr>
                        <a:t>Extranjero</a:t>
                      </a:r>
                      <a:endParaRPr lang="es-MX" sz="75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0">
                <a:tc>
                  <a:txBody>
                    <a:bodyPr/>
                    <a:lstStyle/>
                    <a:p>
                      <a:pPr algn="just">
                        <a:spcAft>
                          <a:spcPts val="0"/>
                        </a:spcAft>
                      </a:pPr>
                      <a:r>
                        <a:rPr lang="es-MX" sz="1000" dirty="0" smtClean="0">
                          <a:latin typeface="Arial" pitchFamily="34" charset="0"/>
                          <a:ea typeface="Times New Roman"/>
                          <a:cs typeface="Arial" pitchFamily="34" charset="0"/>
                        </a:rPr>
                        <a:t>Organización de Proyectos</a:t>
                      </a:r>
                      <a:r>
                        <a:rPr lang="es-MX" sz="1000" baseline="0" dirty="0" smtClean="0">
                          <a:latin typeface="Arial" pitchFamily="34" charset="0"/>
                          <a:ea typeface="Times New Roman"/>
                          <a:cs typeface="Arial" pitchFamily="34" charset="0"/>
                        </a:rPr>
                        <a:t> </a:t>
                      </a:r>
                      <a:r>
                        <a:rPr lang="es-MX" sz="1000" dirty="0" smtClean="0">
                          <a:latin typeface="Arial" pitchFamily="34" charset="0"/>
                          <a:ea typeface="Times New Roman"/>
                          <a:cs typeface="Arial" pitchFamily="34" charset="0"/>
                        </a:rPr>
                        <a:t>Productivos y Comer.</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97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5</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19</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10</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spcAft>
                          <a:spcPts val="0"/>
                        </a:spcAft>
                      </a:pPr>
                      <a:r>
                        <a:rPr lang="es-MX" sz="1000" dirty="0">
                          <a:latin typeface="Arial" pitchFamily="34" charset="0"/>
                          <a:ea typeface="Times New Roman"/>
                          <a:cs typeface="Arial" pitchFamily="34" charset="0"/>
                        </a:rPr>
                        <a:t>5</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0</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21</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2</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a:latin typeface="Arial" pitchFamily="34" charset="0"/>
                          <a:ea typeface="Times New Roman"/>
                          <a:cs typeface="Arial" pitchFamily="34" charset="0"/>
                        </a:rPr>
                        <a:t>4</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12</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01">
                <a:tc>
                  <a:txBody>
                    <a:bodyPr/>
                    <a:lstStyle/>
                    <a:p>
                      <a:pPr algn="just">
                        <a:spcAft>
                          <a:spcPts val="0"/>
                        </a:spcAft>
                      </a:pPr>
                      <a:r>
                        <a:rPr lang="es-MX" sz="1000" dirty="0">
                          <a:latin typeface="Arial" pitchFamily="34" charset="0"/>
                          <a:ea typeface="Times New Roman"/>
                          <a:cs typeface="Arial" pitchFamily="34" charset="0"/>
                        </a:rPr>
                        <a:t>Procesos </a:t>
                      </a:r>
                      <a:r>
                        <a:rPr lang="es-MX" sz="1000" dirty="0" err="1" smtClean="0">
                          <a:latin typeface="Arial" pitchFamily="34" charset="0"/>
                          <a:ea typeface="Times New Roman"/>
                          <a:cs typeface="Arial" pitchFamily="34" charset="0"/>
                        </a:rPr>
                        <a:t>Agroind</a:t>
                      </a:r>
                      <a:r>
                        <a:rPr lang="es-MX" sz="1000" dirty="0" smtClean="0">
                          <a:latin typeface="Arial" pitchFamily="34" charset="0"/>
                          <a:ea typeface="Times New Roman"/>
                          <a:cs typeface="Arial" pitchFamily="34" charset="0"/>
                        </a:rPr>
                        <a:t>.</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96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12</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6</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8</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2</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18</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5</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1</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a:latin typeface="Arial" pitchFamily="34" charset="0"/>
                          <a:ea typeface="Times New Roman"/>
                          <a:cs typeface="Arial" pitchFamily="34" charset="0"/>
                        </a:rPr>
                        <a:t>5</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53">
                <a:tc>
                  <a:txBody>
                    <a:bodyPr/>
                    <a:lstStyle/>
                    <a:p>
                      <a:pPr algn="just">
                        <a:spcAft>
                          <a:spcPts val="0"/>
                        </a:spcAft>
                      </a:pPr>
                      <a:r>
                        <a:rPr lang="es-MX" sz="1000" dirty="0">
                          <a:latin typeface="Arial" pitchFamily="34" charset="0"/>
                          <a:ea typeface="Times New Roman"/>
                          <a:cs typeface="Arial" pitchFamily="34" charset="0"/>
                        </a:rPr>
                        <a:t>Informática y TIC</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1534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980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641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104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250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173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88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371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139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14">
                <a:tc>
                  <a:txBody>
                    <a:bodyPr/>
                    <a:lstStyle/>
                    <a:p>
                      <a:pPr algn="just">
                        <a:spcAft>
                          <a:spcPts val="0"/>
                        </a:spcAft>
                      </a:pPr>
                      <a:r>
                        <a:rPr lang="es-MX" sz="1000" dirty="0">
                          <a:latin typeface="Arial" pitchFamily="34" charset="0"/>
                          <a:ea typeface="Times New Roman"/>
                          <a:cs typeface="Arial" pitchFamily="34" charset="0"/>
                        </a:rPr>
                        <a:t>Mecánica</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726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382</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234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81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s-MX" sz="1000" dirty="0" smtClean="0">
                          <a:latin typeface="Arial" pitchFamily="34" charset="0"/>
                          <a:ea typeface="Times New Roman"/>
                          <a:cs typeface="Arial" pitchFamily="34" charset="0"/>
                        </a:rPr>
                        <a:t>Administración</a:t>
                      </a:r>
                      <a:r>
                        <a:rPr lang="es-MX" sz="1000" baseline="0" dirty="0" smtClean="0">
                          <a:latin typeface="Arial" pitchFamily="34" charset="0"/>
                          <a:ea typeface="Times New Roman"/>
                          <a:cs typeface="Arial" pitchFamily="34" charset="0"/>
                        </a:rPr>
                        <a:t> y </a:t>
                      </a:r>
                      <a:r>
                        <a:rPr lang="es-MX" sz="1000" dirty="0" smtClean="0">
                          <a:latin typeface="Arial" pitchFamily="34" charset="0"/>
                          <a:ea typeface="Times New Roman"/>
                          <a:cs typeface="Arial" pitchFamily="34" charset="0"/>
                        </a:rPr>
                        <a:t>Evaluación de Proyectos</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883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548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315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138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200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s-MX" sz="1000" dirty="0">
                          <a:latin typeface="Arial" pitchFamily="34" charset="0"/>
                          <a:ea typeface="Times New Roman"/>
                          <a:cs typeface="Arial" pitchFamily="34" charset="0"/>
                        </a:rPr>
                        <a:t>Tecnología de Alimentos</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618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376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223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62</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110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62</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161">
                <a:tc>
                  <a:txBody>
                    <a:bodyPr/>
                    <a:lstStyle/>
                    <a:p>
                      <a:pPr algn="just">
                        <a:spcAft>
                          <a:spcPts val="0"/>
                        </a:spcAft>
                      </a:pPr>
                      <a:r>
                        <a:rPr lang="es-MX" sz="1000" dirty="0">
                          <a:latin typeface="Arial" pitchFamily="34" charset="0"/>
                          <a:ea typeface="Times New Roman"/>
                          <a:cs typeface="Arial" pitchFamily="34" charset="0"/>
                        </a:rPr>
                        <a:t>Electricidad y Electrónica </a:t>
                      </a:r>
                      <a:r>
                        <a:rPr lang="es-MX" sz="1000" dirty="0" smtClean="0">
                          <a:latin typeface="Arial" pitchFamily="34" charset="0"/>
                          <a:ea typeface="Times New Roman"/>
                          <a:cs typeface="Arial" pitchFamily="34" charset="0"/>
                        </a:rPr>
                        <a:t>Industrial</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467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221</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150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74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12</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14">
                <a:tc>
                  <a:txBody>
                    <a:bodyPr/>
                    <a:lstStyle/>
                    <a:p>
                      <a:pPr algn="just">
                        <a:spcAft>
                          <a:spcPts val="0"/>
                        </a:spcAft>
                      </a:pPr>
                      <a:r>
                        <a:rPr lang="es-MX" sz="1000" dirty="0">
                          <a:latin typeface="Arial" pitchFamily="34" charset="0"/>
                          <a:ea typeface="Times New Roman"/>
                          <a:cs typeface="Arial" pitchFamily="34" charset="0"/>
                        </a:rPr>
                        <a:t>Turismo</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605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405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287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66</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119</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67</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23</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12</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168</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55</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50</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dirty="0" smtClean="0">
                          <a:latin typeface="Arial" pitchFamily="34" charset="0"/>
                          <a:ea typeface="Times New Roman"/>
                          <a:cs typeface="Arial" pitchFamily="34" charset="0"/>
                        </a:rPr>
                        <a:t>14</a:t>
                      </a:r>
                      <a:endParaRPr lang="es-MX" sz="100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314">
                <a:tc>
                  <a:txBody>
                    <a:bodyPr/>
                    <a:lstStyle/>
                    <a:p>
                      <a:pPr algn="just">
                        <a:spcAft>
                          <a:spcPts val="0"/>
                        </a:spcAft>
                      </a:pPr>
                      <a:r>
                        <a:rPr lang="es-MX" sz="1000" b="0" dirty="0">
                          <a:latin typeface="Arial" pitchFamily="34" charset="0"/>
                          <a:ea typeface="Times New Roman"/>
                          <a:cs typeface="Arial" pitchFamily="34" charset="0"/>
                        </a:rPr>
                        <a:t>Total</a:t>
                      </a: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5026</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3,036</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1,918</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426</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725</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485</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222</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60</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1,016</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361</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341</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000" b="0" dirty="0" smtClean="0">
                          <a:latin typeface="Arial" pitchFamily="34" charset="0"/>
                          <a:ea typeface="Times New Roman"/>
                          <a:cs typeface="Arial" pitchFamily="34" charset="0"/>
                        </a:rPr>
                        <a:t>200</a:t>
                      </a:r>
                      <a:endParaRPr lang="es-MX" sz="1000" b="0" dirty="0">
                        <a:latin typeface="Arial" pitchFamily="34" charset="0"/>
                        <a:ea typeface="Times New Roman"/>
                        <a:cs typeface="Arial" pitchFamily="34" charset="0"/>
                      </a:endParaRPr>
                    </a:p>
                  </a:txBody>
                  <a:tcPr marL="40424" marR="404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2680016" y="1627238"/>
            <a:ext cx="5479385" cy="353943"/>
          </a:xfrm>
          <a:prstGeom prst="rect">
            <a:avLst/>
          </a:prstGeom>
          <a:noFill/>
          <a:ln w="9525">
            <a:noFill/>
            <a:miter lim="800000"/>
            <a:headEnd/>
            <a:tailEnd/>
          </a:ln>
        </p:spPr>
        <p:txBody>
          <a:bodyPr wrap="none" anchor="ctr">
            <a:spAutoFit/>
          </a:bodyPr>
          <a:lstStyle/>
          <a:p>
            <a:pPr algn="ctr" eaLnBrk="0" hangingPunct="0">
              <a:tabLst>
                <a:tab pos="449263" algn="r"/>
                <a:tab pos="2700338" algn="ctr"/>
                <a:tab pos="5400675" algn="r"/>
              </a:tabLst>
            </a:pPr>
            <a:r>
              <a:rPr lang="es-ES" sz="1700" b="1" dirty="0">
                <a:ea typeface="Times New Roman" pitchFamily="18" charset="0"/>
                <a:cs typeface="Arial" charset="0"/>
              </a:rPr>
              <a:t>Información laboral de Egresados por Programa Educativo </a:t>
            </a:r>
          </a:p>
        </p:txBody>
      </p:sp>
      <p:sp>
        <p:nvSpPr>
          <p:cNvPr id="61443" name="Text Box 7"/>
          <p:cNvSpPr txBox="1">
            <a:spLocks noChangeArrowheads="1"/>
          </p:cNvSpPr>
          <p:nvPr/>
        </p:nvSpPr>
        <p:spPr bwMode="auto">
          <a:xfrm>
            <a:off x="1928813" y="142875"/>
            <a:ext cx="7100887" cy="400050"/>
          </a:xfrm>
          <a:prstGeom prst="rect">
            <a:avLst/>
          </a:prstGeom>
          <a:noFill/>
          <a:ln w="9525">
            <a:noFill/>
            <a:miter lim="800000"/>
            <a:headEnd/>
            <a:tailEnd/>
          </a:ln>
        </p:spPr>
        <p:txBody>
          <a:bodyPr>
            <a:spAutoFit/>
          </a:bodyPr>
          <a:lstStyle/>
          <a:p>
            <a:pPr lvl="1" algn="r"/>
            <a:r>
              <a:rPr lang="es-MX" sz="2000" b="1">
                <a:solidFill>
                  <a:srgbClr val="800000"/>
                </a:solidFill>
              </a:rPr>
              <a:t>VI. Eficiencia Terminal y Seguimiento de Egresados</a:t>
            </a:r>
          </a:p>
        </p:txBody>
      </p:sp>
      <p:sp>
        <p:nvSpPr>
          <p:cNvPr id="96260"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Seguimiento y Colocación de 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graphicFrame>
        <p:nvGraphicFramePr>
          <p:cNvPr id="9" name="8 Tabla"/>
          <p:cNvGraphicFramePr>
            <a:graphicFrameLocks noGrp="1"/>
          </p:cNvGraphicFramePr>
          <p:nvPr/>
        </p:nvGraphicFramePr>
        <p:xfrm>
          <a:off x="2290764" y="2341579"/>
          <a:ext cx="6286544" cy="3143249"/>
        </p:xfrm>
        <a:graphic>
          <a:graphicData uri="http://schemas.openxmlformats.org/drawingml/2006/table">
            <a:tbl>
              <a:tblPr/>
              <a:tblGrid>
                <a:gridCol w="3000415"/>
                <a:gridCol w="785799"/>
                <a:gridCol w="785818"/>
                <a:gridCol w="785818"/>
                <a:gridCol w="928694"/>
              </a:tblGrid>
              <a:tr h="285741">
                <a:tc rowSpan="2">
                  <a:txBody>
                    <a:bodyPr/>
                    <a:lstStyle/>
                    <a:p>
                      <a:pPr algn="ctr">
                        <a:spcAft>
                          <a:spcPts val="0"/>
                        </a:spcAft>
                      </a:pPr>
                      <a:r>
                        <a:rPr lang="es-MX" sz="1200" b="1" dirty="0">
                          <a:solidFill>
                            <a:schemeClr val="tx1"/>
                          </a:solidFill>
                          <a:latin typeface="Arial" pitchFamily="34" charset="0"/>
                          <a:ea typeface="Times New Roman"/>
                          <a:cs typeface="Arial" pitchFamily="34" charset="0"/>
                        </a:rPr>
                        <a:t>Programa Educativo </a:t>
                      </a:r>
                      <a:endParaRPr lang="es-MX" sz="12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gridSpan="4">
                  <a:txBody>
                    <a:bodyPr/>
                    <a:lstStyle/>
                    <a:p>
                      <a:pPr algn="ctr">
                        <a:spcAft>
                          <a:spcPts val="0"/>
                        </a:spcAft>
                      </a:pPr>
                      <a:r>
                        <a:rPr lang="es-MX" sz="1200" b="1" dirty="0">
                          <a:solidFill>
                            <a:schemeClr val="tx1"/>
                          </a:solidFill>
                          <a:latin typeface="Arial" pitchFamily="34" charset="0"/>
                          <a:ea typeface="Times New Roman"/>
                          <a:cs typeface="Arial" pitchFamily="34" charset="0"/>
                        </a:rPr>
                        <a:t>Tipo de organización</a:t>
                      </a:r>
                      <a:endParaRPr lang="es-MX" sz="12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285752">
                <a:tc vMerge="1">
                  <a:txBody>
                    <a:bodyPr/>
                    <a:lstStyle/>
                    <a:p>
                      <a:endParaRPr lang="es-MX"/>
                    </a:p>
                  </a:txBody>
                  <a:tcPr/>
                </a:tc>
                <a:tc>
                  <a:txBody>
                    <a:bodyPr/>
                    <a:lstStyle/>
                    <a:p>
                      <a:pPr algn="ctr">
                        <a:spcAft>
                          <a:spcPts val="0"/>
                        </a:spcAft>
                      </a:pPr>
                      <a:r>
                        <a:rPr lang="es-MX" sz="1100" b="1" dirty="0">
                          <a:solidFill>
                            <a:schemeClr val="tx1"/>
                          </a:solidFill>
                          <a:latin typeface="Arial" pitchFamily="34" charset="0"/>
                          <a:ea typeface="Times New Roman"/>
                          <a:cs typeface="Arial" pitchFamily="34" charset="0"/>
                        </a:rPr>
                        <a:t>Pública</a:t>
                      </a:r>
                      <a:endParaRPr lang="es-MX" sz="11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100" b="1" dirty="0">
                          <a:solidFill>
                            <a:schemeClr val="tx1"/>
                          </a:solidFill>
                          <a:latin typeface="Arial" pitchFamily="34" charset="0"/>
                          <a:ea typeface="Times New Roman"/>
                          <a:cs typeface="Arial" pitchFamily="34" charset="0"/>
                        </a:rPr>
                        <a:t>Privada</a:t>
                      </a:r>
                      <a:endParaRPr lang="es-MX" sz="11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100" b="1" dirty="0">
                          <a:solidFill>
                            <a:schemeClr val="tx1"/>
                          </a:solidFill>
                          <a:latin typeface="Arial" pitchFamily="34" charset="0"/>
                          <a:ea typeface="Times New Roman"/>
                          <a:cs typeface="Arial" pitchFamily="34" charset="0"/>
                        </a:rPr>
                        <a:t>Propia</a:t>
                      </a:r>
                      <a:endParaRPr lang="es-MX" sz="11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spcAft>
                          <a:spcPts val="0"/>
                        </a:spcAft>
                      </a:pPr>
                      <a:r>
                        <a:rPr lang="es-MX" sz="1100" b="1" dirty="0">
                          <a:solidFill>
                            <a:schemeClr val="tx1"/>
                          </a:solidFill>
                          <a:latin typeface="Arial" pitchFamily="34" charset="0"/>
                          <a:ea typeface="Times New Roman"/>
                          <a:cs typeface="Arial" pitchFamily="34" charset="0"/>
                        </a:rPr>
                        <a:t>Paraestatal</a:t>
                      </a:r>
                      <a:endParaRPr lang="es-MX" sz="1100" dirty="0">
                        <a:solidFill>
                          <a:schemeClr val="tx1"/>
                        </a:solidFill>
                        <a:latin typeface="Arial" pitchFamily="34" charset="0"/>
                        <a:ea typeface="Times New Roman"/>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285740">
                <a:tc>
                  <a:txBody>
                    <a:bodyPr/>
                    <a:lstStyle/>
                    <a:p>
                      <a:pPr>
                        <a:spcAft>
                          <a:spcPts val="0"/>
                        </a:spcAft>
                      </a:pPr>
                      <a:r>
                        <a:rPr lang="es-MX" sz="1200" dirty="0" err="1">
                          <a:solidFill>
                            <a:schemeClr val="tx1"/>
                          </a:solidFill>
                          <a:latin typeface="Arial" pitchFamily="34" charset="0"/>
                          <a:ea typeface="Times New Roman"/>
                          <a:cs typeface="Arial" pitchFamily="34" charset="0"/>
                        </a:rPr>
                        <a:t>Org</a:t>
                      </a:r>
                      <a:r>
                        <a:rPr lang="es-MX" sz="1200" dirty="0">
                          <a:solidFill>
                            <a:schemeClr val="tx1"/>
                          </a:solidFill>
                          <a:latin typeface="Arial" pitchFamily="34" charset="0"/>
                          <a:ea typeface="Times New Roman"/>
                          <a:cs typeface="Arial" pitchFamily="34" charset="0"/>
                        </a:rPr>
                        <a:t>. de </a:t>
                      </a:r>
                      <a:r>
                        <a:rPr lang="es-MX" sz="1200" dirty="0" err="1">
                          <a:solidFill>
                            <a:schemeClr val="tx1"/>
                          </a:solidFill>
                          <a:latin typeface="Arial" pitchFamily="34" charset="0"/>
                          <a:ea typeface="Times New Roman"/>
                          <a:cs typeface="Arial" pitchFamily="34" charset="0"/>
                        </a:rPr>
                        <a:t>Proy</a:t>
                      </a:r>
                      <a:r>
                        <a:rPr lang="es-MX" sz="1200" dirty="0">
                          <a:solidFill>
                            <a:schemeClr val="tx1"/>
                          </a:solidFill>
                          <a:latin typeface="Arial" pitchFamily="34" charset="0"/>
                          <a:ea typeface="Times New Roman"/>
                          <a:cs typeface="Arial" pitchFamily="34" charset="0"/>
                        </a:rPr>
                        <a:t>. </a:t>
                      </a:r>
                      <a:r>
                        <a:rPr lang="es-MX" sz="1200" dirty="0" err="1">
                          <a:solidFill>
                            <a:schemeClr val="tx1"/>
                          </a:solidFill>
                          <a:latin typeface="Arial" pitchFamily="34" charset="0"/>
                          <a:ea typeface="Times New Roman"/>
                          <a:cs typeface="Arial" pitchFamily="34" charset="0"/>
                        </a:rPr>
                        <a:t>Product</a:t>
                      </a:r>
                      <a:r>
                        <a:rPr lang="es-MX" sz="1200" dirty="0">
                          <a:solidFill>
                            <a:schemeClr val="tx1"/>
                          </a:solidFill>
                          <a:latin typeface="Arial" pitchFamily="34" charset="0"/>
                          <a:ea typeface="Times New Roman"/>
                          <a:cs typeface="Arial" pitchFamily="34" charset="0"/>
                        </a:rPr>
                        <a:t>. y Comercialización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25</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4</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Procesos Agroindustriales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5</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21</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a:solidFill>
                            <a:schemeClr val="tx1"/>
                          </a:solidFill>
                          <a:latin typeface="Arial" pitchFamily="34" charset="0"/>
                          <a:ea typeface="Times New Roman"/>
                          <a:cs typeface="Arial" pitchFamily="34" charset="0"/>
                        </a:rPr>
                        <a:t>3</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chemeClr val="tx1"/>
                          </a:solidFill>
                          <a:latin typeface="Arial" pitchFamily="34" charset="0"/>
                          <a:ea typeface="Times New Roman"/>
                          <a:cs typeface="Arial" pitchFamily="34" charset="0"/>
                        </a:rPr>
                        <a:t>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Informática y TIC</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171</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420</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38</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12</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Mecánica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16</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193</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23</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Administración y Evaluación de Proyectos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80</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206</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24</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5</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Tecnología de Alimentos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34</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172</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17</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0</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Electricidad y Electrónica Industrial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11</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126</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11</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Turismo</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30</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244</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11</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Total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357</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1,407</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131</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23</a:t>
                      </a:r>
                      <a:endParaRPr lang="es-MX" sz="1200" dirty="0">
                        <a:solidFill>
                          <a:schemeClr val="tx1"/>
                        </a:solidFill>
                        <a:latin typeface="Arial" pitchFamily="34" charset="0"/>
                        <a:ea typeface="Times New Roman"/>
                        <a:cs typeface="Arial" pitchFamily="34"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1515" name="5 CuadroTexto"/>
          <p:cNvSpPr txBox="1">
            <a:spLocks noChangeArrowheads="1"/>
          </p:cNvSpPr>
          <p:nvPr/>
        </p:nvSpPr>
        <p:spPr bwMode="auto">
          <a:xfrm>
            <a:off x="5938839" y="5484829"/>
            <a:ext cx="2762250" cy="230187"/>
          </a:xfrm>
          <a:prstGeom prst="rect">
            <a:avLst/>
          </a:prstGeom>
          <a:noFill/>
          <a:ln w="9525">
            <a:noFill/>
            <a:miter lim="800000"/>
            <a:headEnd/>
            <a:tailEnd/>
          </a:ln>
        </p:spPr>
        <p:txBody>
          <a:bodyPr wrap="none">
            <a:spAutoFit/>
          </a:bodyPr>
          <a:lstStyle/>
          <a:p>
            <a:pPr algn="ctr"/>
            <a:r>
              <a:rPr lang="es-MX" sz="900" b="0"/>
              <a:t>Fuente: SIVUT con corte al 30 de octubre de 2009</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2689585" y="1482940"/>
            <a:ext cx="5479385" cy="615553"/>
          </a:xfrm>
          <a:prstGeom prst="rect">
            <a:avLst/>
          </a:prstGeom>
          <a:noFill/>
          <a:ln w="9525">
            <a:noFill/>
            <a:miter lim="800000"/>
            <a:headEnd/>
            <a:tailEnd/>
          </a:ln>
        </p:spPr>
        <p:txBody>
          <a:bodyPr wrap="none" anchor="ctr">
            <a:spAutoFit/>
          </a:bodyPr>
          <a:lstStyle/>
          <a:p>
            <a:pPr algn="ctr" eaLnBrk="0" hangingPunct="0">
              <a:tabLst>
                <a:tab pos="449263" algn="r"/>
                <a:tab pos="2700338" algn="ctr"/>
                <a:tab pos="5400675" algn="r"/>
              </a:tabLst>
            </a:pPr>
            <a:r>
              <a:rPr lang="es-ES" sz="1700" b="1" dirty="0">
                <a:ea typeface="Times New Roman" pitchFamily="18" charset="0"/>
                <a:cs typeface="Arial" charset="0"/>
              </a:rPr>
              <a:t>Información laboral de Egresados por Programa Educativo </a:t>
            </a:r>
          </a:p>
          <a:p>
            <a:pPr algn="ctr" eaLnBrk="0" hangingPunct="0">
              <a:tabLst>
                <a:tab pos="449263" algn="r"/>
                <a:tab pos="2700338" algn="ctr"/>
                <a:tab pos="5400675" algn="r"/>
              </a:tabLst>
            </a:pPr>
            <a:r>
              <a:rPr lang="es-ES" sz="1700" b="1" dirty="0">
                <a:ea typeface="Times New Roman" pitchFamily="18" charset="0"/>
                <a:cs typeface="Arial" charset="0"/>
              </a:rPr>
              <a:t>que laboran en el extranjero </a:t>
            </a:r>
          </a:p>
        </p:txBody>
      </p:sp>
      <p:sp>
        <p:nvSpPr>
          <p:cNvPr id="62467" name="Text Box 7"/>
          <p:cNvSpPr txBox="1">
            <a:spLocks noChangeArrowheads="1"/>
          </p:cNvSpPr>
          <p:nvPr/>
        </p:nvSpPr>
        <p:spPr bwMode="auto">
          <a:xfrm>
            <a:off x="2000250" y="142875"/>
            <a:ext cx="7029450" cy="400050"/>
          </a:xfrm>
          <a:prstGeom prst="rect">
            <a:avLst/>
          </a:prstGeom>
          <a:noFill/>
          <a:ln w="9525">
            <a:noFill/>
            <a:miter lim="800000"/>
            <a:headEnd/>
            <a:tailEnd/>
          </a:ln>
        </p:spPr>
        <p:txBody>
          <a:bodyPr>
            <a:spAutoFit/>
          </a:bodyPr>
          <a:lstStyle/>
          <a:p>
            <a:pPr lvl="1" algn="r"/>
            <a:r>
              <a:rPr lang="es-MX" sz="2000" b="1">
                <a:solidFill>
                  <a:srgbClr val="800000"/>
                </a:solidFill>
              </a:rPr>
              <a:t>VI. Eficiencia Terminal y Seguimiento de Egresados</a:t>
            </a:r>
          </a:p>
        </p:txBody>
      </p:sp>
      <p:sp>
        <p:nvSpPr>
          <p:cNvPr id="97284"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Seguimiento y Colocación de 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graphicFrame>
        <p:nvGraphicFramePr>
          <p:cNvPr id="6" name="5 Tabla"/>
          <p:cNvGraphicFramePr>
            <a:graphicFrameLocks noGrp="1"/>
          </p:cNvGraphicFramePr>
          <p:nvPr/>
        </p:nvGraphicFramePr>
        <p:xfrm>
          <a:off x="2857528" y="2397142"/>
          <a:ext cx="5143519" cy="3225813"/>
        </p:xfrm>
        <a:graphic>
          <a:graphicData uri="http://schemas.openxmlformats.org/drawingml/2006/table">
            <a:tbl>
              <a:tblPr/>
              <a:tblGrid>
                <a:gridCol w="4143387"/>
                <a:gridCol w="1000132"/>
              </a:tblGrid>
              <a:tr h="334955">
                <a:tc>
                  <a:txBody>
                    <a:bodyPr/>
                    <a:lstStyle/>
                    <a:p>
                      <a:pPr marL="0" algn="ctr" defTabSz="914400" rtl="0" eaLnBrk="1" latinLnBrk="0" hangingPunct="1">
                        <a:spcAft>
                          <a:spcPts val="0"/>
                        </a:spcAft>
                      </a:pPr>
                      <a:r>
                        <a:rPr lang="es-MX" sz="1200" b="1" kern="1200" dirty="0">
                          <a:solidFill>
                            <a:schemeClr val="tx1"/>
                          </a:solidFill>
                          <a:latin typeface="Arial" pitchFamily="34" charset="0"/>
                          <a:ea typeface="Times New Roman"/>
                          <a:cs typeface="Arial" pitchFamily="34" charset="0"/>
                        </a:rPr>
                        <a:t>Programa Educativo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spcAft>
                          <a:spcPts val="0"/>
                        </a:spcAft>
                      </a:pPr>
                      <a:r>
                        <a:rPr lang="es-MX" sz="1200" b="1" kern="1200" dirty="0" smtClean="0">
                          <a:solidFill>
                            <a:schemeClr val="tx1"/>
                          </a:solidFill>
                          <a:latin typeface="Arial" pitchFamily="34" charset="0"/>
                          <a:ea typeface="Times New Roman"/>
                          <a:cs typeface="Arial" pitchFamily="34" charset="0"/>
                        </a:rPr>
                        <a:t>Egresados</a:t>
                      </a:r>
                      <a:endParaRPr lang="es-MX" sz="1200" b="1" kern="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9090">
                <a:tc>
                  <a:txBody>
                    <a:bodyPr/>
                    <a:lstStyle/>
                    <a:p>
                      <a:pPr>
                        <a:spcAft>
                          <a:spcPts val="0"/>
                        </a:spcAft>
                      </a:pPr>
                      <a:r>
                        <a:rPr lang="es-MX" sz="1200" dirty="0">
                          <a:solidFill>
                            <a:schemeClr val="tx1"/>
                          </a:solidFill>
                          <a:latin typeface="Arial" pitchFamily="34" charset="0"/>
                          <a:ea typeface="Times New Roman"/>
                          <a:cs typeface="Arial" pitchFamily="34" charset="0"/>
                        </a:rPr>
                        <a:t>Administración y Evaluación de Proyectos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26</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Electricidad y Electrónica Industrial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12</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dirty="0">
                          <a:solidFill>
                            <a:schemeClr val="tx1"/>
                          </a:solidFill>
                          <a:latin typeface="Arial" pitchFamily="34" charset="0"/>
                          <a:ea typeface="Times New Roman"/>
                          <a:cs typeface="Arial" pitchFamily="34" charset="0"/>
                        </a:rPr>
                        <a:t>Informática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60</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Mecánica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49</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Organización de Proyectos Productivos y Comercialización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12</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Procesos Agroindustriales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5</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Tecnología de  Alimentos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21</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Tecnologías de la Información y Comunicación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spcAft>
                          <a:spcPts val="0"/>
                        </a:spcAft>
                      </a:pPr>
                      <a:r>
                        <a:rPr lang="es-MX" sz="1200">
                          <a:solidFill>
                            <a:schemeClr val="tx1"/>
                          </a:solidFill>
                          <a:latin typeface="Arial" pitchFamily="34" charset="0"/>
                          <a:ea typeface="Times New Roman"/>
                          <a:cs typeface="Arial" pitchFamily="34" charset="0"/>
                        </a:rPr>
                        <a:t>Turismo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14</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752">
                <a:tc>
                  <a:txBody>
                    <a:bodyPr/>
                    <a:lstStyle/>
                    <a:p>
                      <a:pPr algn="r">
                        <a:spcAft>
                          <a:spcPts val="0"/>
                        </a:spcAft>
                      </a:pPr>
                      <a:r>
                        <a:rPr lang="es-MX" sz="1200" b="1" dirty="0">
                          <a:solidFill>
                            <a:schemeClr val="tx1"/>
                          </a:solidFill>
                          <a:latin typeface="Arial" pitchFamily="34" charset="0"/>
                          <a:ea typeface="Times New Roman"/>
                          <a:cs typeface="Arial" pitchFamily="34" charset="0"/>
                        </a:rPr>
                        <a:t>Total</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dirty="0" smtClean="0">
                          <a:solidFill>
                            <a:schemeClr val="tx1"/>
                          </a:solidFill>
                          <a:latin typeface="Arial" pitchFamily="34" charset="0"/>
                          <a:ea typeface="Times New Roman"/>
                          <a:cs typeface="Arial" pitchFamily="34" charset="0"/>
                        </a:rPr>
                        <a:t>200</a:t>
                      </a:r>
                      <a:endParaRPr lang="es-MX" sz="1200" dirty="0">
                        <a:solidFill>
                          <a:schemeClr val="tx1"/>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2507" name="5 CuadroTexto"/>
          <p:cNvSpPr txBox="1">
            <a:spLocks noChangeArrowheads="1"/>
          </p:cNvSpPr>
          <p:nvPr/>
        </p:nvSpPr>
        <p:spPr bwMode="auto">
          <a:xfrm>
            <a:off x="5467356" y="5627704"/>
            <a:ext cx="2762250" cy="230188"/>
          </a:xfrm>
          <a:prstGeom prst="rect">
            <a:avLst/>
          </a:prstGeom>
          <a:noFill/>
          <a:ln w="9525">
            <a:noFill/>
            <a:miter lim="800000"/>
            <a:headEnd/>
            <a:tailEnd/>
          </a:ln>
        </p:spPr>
        <p:txBody>
          <a:bodyPr wrap="none">
            <a:spAutoFit/>
          </a:bodyPr>
          <a:lstStyle/>
          <a:p>
            <a:pPr algn="ctr"/>
            <a:r>
              <a:rPr lang="es-MX" sz="900" b="0" dirty="0"/>
              <a:t>Fuente: SIVUT con corte al 30 de octubre de 2009</a:t>
            </a:r>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7"/>
          <p:cNvSpPr txBox="1">
            <a:spLocks noChangeArrowheads="1"/>
          </p:cNvSpPr>
          <p:nvPr/>
        </p:nvSpPr>
        <p:spPr bwMode="auto">
          <a:xfrm>
            <a:off x="2000250" y="142875"/>
            <a:ext cx="7029450"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98307"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a:solidFill>
                  <a:srgbClr val="800000"/>
                </a:solidFill>
              </a:rPr>
              <a:t>Seguimiento y Colocación de 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graphicFrame>
        <p:nvGraphicFramePr>
          <p:cNvPr id="7" name="6 Tabla"/>
          <p:cNvGraphicFramePr>
            <a:graphicFrameLocks noGrp="1"/>
          </p:cNvGraphicFramePr>
          <p:nvPr/>
        </p:nvGraphicFramePr>
        <p:xfrm>
          <a:off x="1943100" y="1541463"/>
          <a:ext cx="6929466" cy="4403087"/>
        </p:xfrm>
        <a:graphic>
          <a:graphicData uri="http://schemas.openxmlformats.org/drawingml/2006/table">
            <a:tbl>
              <a:tblPr/>
              <a:tblGrid>
                <a:gridCol w="1785930"/>
                <a:gridCol w="714380"/>
                <a:gridCol w="857256"/>
                <a:gridCol w="3571900"/>
              </a:tblGrid>
              <a:tr h="142861">
                <a:tc>
                  <a:txBody>
                    <a:bodyPr/>
                    <a:lstStyle/>
                    <a:p>
                      <a:pPr algn="ctr">
                        <a:lnSpc>
                          <a:spcPct val="115000"/>
                        </a:lnSpc>
                        <a:spcAft>
                          <a:spcPts val="0"/>
                        </a:spcAft>
                      </a:pPr>
                      <a:r>
                        <a:rPr lang="es-MX" sz="950" b="1" dirty="0" smtClean="0">
                          <a:latin typeface="+mn-lt"/>
                          <a:ea typeface="Times New Roman"/>
                          <a:cs typeface="Times New Roman"/>
                        </a:rPr>
                        <a:t>Programa Educativo</a:t>
                      </a:r>
                      <a:endParaRPr lang="es-MX" sz="95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MX" sz="900" b="1" dirty="0" smtClean="0">
                          <a:latin typeface="+mn-lt"/>
                          <a:ea typeface="Times New Roman"/>
                          <a:cs typeface="Times New Roman"/>
                        </a:rPr>
                        <a:t>Total egresados </a:t>
                      </a:r>
                      <a:r>
                        <a:rPr lang="es-MX" sz="900" b="1" baseline="0" dirty="0" smtClean="0">
                          <a:latin typeface="+mn-lt"/>
                          <a:ea typeface="Times New Roman"/>
                          <a:cs typeface="Times New Roman"/>
                        </a:rPr>
                        <a:t>trabajando</a:t>
                      </a:r>
                      <a:endParaRPr lang="es-MX" sz="9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MX" sz="900" b="1" dirty="0" smtClean="0">
                          <a:latin typeface="+mn-lt"/>
                          <a:ea typeface="Times New Roman"/>
                          <a:cs typeface="Times New Roman"/>
                        </a:rPr>
                        <a:t>Egresados trabajando</a:t>
                      </a:r>
                      <a:r>
                        <a:rPr lang="es-MX" sz="900" b="1" baseline="0" dirty="0" smtClean="0">
                          <a:latin typeface="+mn-lt"/>
                          <a:ea typeface="Times New Roman"/>
                          <a:cs typeface="Times New Roman"/>
                        </a:rPr>
                        <a:t> en el</a:t>
                      </a:r>
                      <a:r>
                        <a:rPr lang="es-MX" sz="900" b="1" dirty="0" smtClean="0">
                          <a:latin typeface="+mn-lt"/>
                          <a:ea typeface="Times New Roman"/>
                          <a:cs typeface="Times New Roman"/>
                        </a:rPr>
                        <a:t> extranjero</a:t>
                      </a:r>
                      <a:endParaRPr lang="es-MX" sz="9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s-MX" sz="950" b="1" dirty="0">
                          <a:latin typeface="+mn-lt"/>
                          <a:ea typeface="Times New Roman"/>
                          <a:cs typeface="Times New Roman"/>
                        </a:rPr>
                        <a:t>Lugar de Trabajo</a:t>
                      </a:r>
                      <a:endParaRPr lang="es-MX" sz="95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09865">
                <a:tc>
                  <a:txBody>
                    <a:bodyPr/>
                    <a:lstStyle/>
                    <a:p>
                      <a:pPr>
                        <a:lnSpc>
                          <a:spcPct val="115000"/>
                        </a:lnSpc>
                        <a:spcAft>
                          <a:spcPts val="0"/>
                        </a:spcAft>
                      </a:pPr>
                      <a:r>
                        <a:rPr lang="es-MX" sz="1000" dirty="0" smtClean="0">
                          <a:latin typeface="+mn-lt"/>
                          <a:ea typeface="Times New Roman"/>
                          <a:cs typeface="Times New Roman"/>
                        </a:rPr>
                        <a:t>OPPC</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39</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12</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Restaurant </a:t>
                      </a:r>
                      <a:r>
                        <a:rPr lang="es-MX" sz="1000" dirty="0" smtClean="0">
                          <a:latin typeface="+mn-lt"/>
                          <a:ea typeface="Times New Roman"/>
                          <a:cs typeface="Times New Roman"/>
                        </a:rPr>
                        <a:t>1, Gasolinera 1, Campo 4, Construcción 1, Otro 5.</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40">
                <a:tc>
                  <a:txBody>
                    <a:bodyPr/>
                    <a:lstStyle/>
                    <a:p>
                      <a:pPr>
                        <a:lnSpc>
                          <a:spcPct val="115000"/>
                        </a:lnSpc>
                        <a:spcAft>
                          <a:spcPts val="0"/>
                        </a:spcAft>
                      </a:pPr>
                      <a:r>
                        <a:rPr lang="es-MX" sz="1000" dirty="0">
                          <a:latin typeface="+mn-lt"/>
                          <a:ea typeface="Times New Roman"/>
                          <a:cs typeface="Times New Roman"/>
                        </a:rPr>
                        <a:t>Procesos Agroindustriales</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29</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a:latin typeface="+mn-lt"/>
                          <a:ea typeface="Times New Roman"/>
                          <a:cs typeface="Times New Roman"/>
                        </a:rPr>
                        <a:t>5</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Fabrica de plásticos </a:t>
                      </a:r>
                      <a:r>
                        <a:rPr lang="es-MX" sz="1000" dirty="0" smtClean="0">
                          <a:latin typeface="+mn-lt"/>
                          <a:ea typeface="Times New Roman"/>
                          <a:cs typeface="Times New Roman"/>
                        </a:rPr>
                        <a:t>1, Otros 4.</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9429">
                <a:tc>
                  <a:txBody>
                    <a:bodyPr/>
                    <a:lstStyle/>
                    <a:p>
                      <a:pPr>
                        <a:lnSpc>
                          <a:spcPct val="115000"/>
                        </a:lnSpc>
                        <a:spcAft>
                          <a:spcPts val="0"/>
                        </a:spcAft>
                      </a:pPr>
                      <a:r>
                        <a:rPr lang="es-MX" sz="1000" dirty="0">
                          <a:latin typeface="+mn-lt"/>
                          <a:ea typeface="Times New Roman"/>
                          <a:cs typeface="Times New Roman"/>
                        </a:rPr>
                        <a:t>Informática</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459</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60</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Casa de cambio </a:t>
                      </a:r>
                      <a:r>
                        <a:rPr lang="es-MX" sz="1000" dirty="0" smtClean="0">
                          <a:latin typeface="+mn-lt"/>
                          <a:ea typeface="Times New Roman"/>
                          <a:cs typeface="Times New Roman"/>
                        </a:rPr>
                        <a:t>1, Tienda 5, Restaurant 12, Fabrica </a:t>
                      </a:r>
                      <a:r>
                        <a:rPr lang="es-MX" sz="1000" dirty="0">
                          <a:latin typeface="+mn-lt"/>
                          <a:ea typeface="Times New Roman"/>
                          <a:cs typeface="Times New Roman"/>
                        </a:rPr>
                        <a:t>de procesadora de pollo </a:t>
                      </a:r>
                      <a:r>
                        <a:rPr lang="es-MX" sz="1000" dirty="0" smtClean="0">
                          <a:latin typeface="+mn-lt"/>
                          <a:ea typeface="Times New Roman"/>
                          <a:cs typeface="Times New Roman"/>
                        </a:rPr>
                        <a:t>2, Maquiladora 4, Lavado </a:t>
                      </a:r>
                      <a:r>
                        <a:rPr lang="es-MX" sz="1000" dirty="0">
                          <a:latin typeface="+mn-lt"/>
                          <a:ea typeface="Times New Roman"/>
                          <a:cs typeface="Times New Roman"/>
                        </a:rPr>
                        <a:t>de autos </a:t>
                      </a:r>
                      <a:r>
                        <a:rPr lang="es-MX" sz="1000" dirty="0" smtClean="0">
                          <a:latin typeface="+mn-lt"/>
                          <a:ea typeface="Times New Roman"/>
                          <a:cs typeface="Times New Roman"/>
                        </a:rPr>
                        <a:t>1, Construcción 6, Campo 2, Fabrica </a:t>
                      </a:r>
                      <a:r>
                        <a:rPr lang="es-MX" sz="1000" dirty="0">
                          <a:latin typeface="+mn-lt"/>
                          <a:ea typeface="Times New Roman"/>
                          <a:cs typeface="Times New Roman"/>
                        </a:rPr>
                        <a:t>de alfombras </a:t>
                      </a:r>
                      <a:r>
                        <a:rPr lang="es-MX" sz="1000" dirty="0" smtClean="0">
                          <a:latin typeface="+mn-lt"/>
                          <a:ea typeface="Times New Roman"/>
                          <a:cs typeface="Times New Roman"/>
                        </a:rPr>
                        <a:t>1, Centro </a:t>
                      </a:r>
                      <a:r>
                        <a:rPr lang="es-MX" sz="1000" dirty="0">
                          <a:latin typeface="+mn-lt"/>
                          <a:ea typeface="Times New Roman"/>
                          <a:cs typeface="Times New Roman"/>
                        </a:rPr>
                        <a:t>comercial </a:t>
                      </a:r>
                      <a:r>
                        <a:rPr lang="es-MX" sz="1000" dirty="0" smtClean="0">
                          <a:latin typeface="+mn-lt"/>
                          <a:ea typeface="Times New Roman"/>
                          <a:cs typeface="Times New Roman"/>
                        </a:rPr>
                        <a:t>5, Discoteca 1, Limpieza 1, Carpintería 2, Rancho 1, Otros 16.</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17">
                <a:tc>
                  <a:txBody>
                    <a:bodyPr/>
                    <a:lstStyle/>
                    <a:p>
                      <a:pPr>
                        <a:lnSpc>
                          <a:spcPct val="115000"/>
                        </a:lnSpc>
                        <a:spcAft>
                          <a:spcPts val="0"/>
                        </a:spcAft>
                      </a:pPr>
                      <a:r>
                        <a:rPr lang="es-MX" sz="1000" dirty="0">
                          <a:latin typeface="+mn-lt"/>
                          <a:ea typeface="Times New Roman"/>
                          <a:cs typeface="Times New Roman"/>
                        </a:rPr>
                        <a:t>Mecánica</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234</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49</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Construcción </a:t>
                      </a:r>
                      <a:r>
                        <a:rPr lang="es-MX" sz="1000" dirty="0" smtClean="0">
                          <a:latin typeface="+mn-lt"/>
                          <a:ea typeface="Times New Roman"/>
                          <a:cs typeface="Times New Roman"/>
                        </a:rPr>
                        <a:t>20, Restaurant 3, Fabrica </a:t>
                      </a:r>
                      <a:r>
                        <a:rPr lang="es-MX" sz="1000" dirty="0">
                          <a:latin typeface="+mn-lt"/>
                          <a:ea typeface="Times New Roman"/>
                          <a:cs typeface="Times New Roman"/>
                        </a:rPr>
                        <a:t>de mármol </a:t>
                      </a:r>
                      <a:r>
                        <a:rPr lang="es-MX" sz="1000" dirty="0" smtClean="0">
                          <a:latin typeface="+mn-lt"/>
                          <a:ea typeface="Times New Roman"/>
                          <a:cs typeface="Times New Roman"/>
                        </a:rPr>
                        <a:t>1,</a:t>
                      </a:r>
                      <a:r>
                        <a:rPr lang="es-MX" sz="1000" baseline="0" dirty="0" smtClean="0">
                          <a:latin typeface="+mn-lt"/>
                          <a:ea typeface="Times New Roman"/>
                          <a:cs typeface="Times New Roman"/>
                        </a:rPr>
                        <a:t> F</a:t>
                      </a:r>
                      <a:r>
                        <a:rPr lang="pt-BR" sz="1000" baseline="0" dirty="0" err="1" smtClean="0">
                          <a:latin typeface="+mn-lt"/>
                          <a:ea typeface="Times New Roman"/>
                          <a:cs typeface="Times New Roman"/>
                        </a:rPr>
                        <a:t>á</a:t>
                      </a:r>
                      <a:r>
                        <a:rPr lang="pt-BR" sz="1000" dirty="0" err="1" smtClean="0">
                          <a:latin typeface="+mn-lt"/>
                          <a:ea typeface="Times New Roman"/>
                          <a:cs typeface="Times New Roman"/>
                        </a:rPr>
                        <a:t>brica</a:t>
                      </a:r>
                      <a:r>
                        <a:rPr lang="pt-BR" sz="1000" dirty="0" smtClean="0">
                          <a:latin typeface="+mn-lt"/>
                          <a:ea typeface="Times New Roman"/>
                          <a:cs typeface="Times New Roman"/>
                        </a:rPr>
                        <a:t> </a:t>
                      </a:r>
                      <a:r>
                        <a:rPr lang="pt-BR" sz="1000" dirty="0">
                          <a:latin typeface="+mn-lt"/>
                          <a:ea typeface="Times New Roman"/>
                          <a:cs typeface="Times New Roman"/>
                        </a:rPr>
                        <a:t>de casas de </a:t>
                      </a:r>
                      <a:r>
                        <a:rPr lang="es-ES_tradnl" sz="1000" dirty="0">
                          <a:latin typeface="+mn-lt"/>
                          <a:ea typeface="Times New Roman"/>
                          <a:cs typeface="Times New Roman"/>
                        </a:rPr>
                        <a:t>madera</a:t>
                      </a:r>
                      <a:r>
                        <a:rPr lang="pt-BR" sz="1000" dirty="0">
                          <a:latin typeface="+mn-lt"/>
                          <a:ea typeface="Times New Roman"/>
                          <a:cs typeface="Times New Roman"/>
                        </a:rPr>
                        <a:t> </a:t>
                      </a:r>
                      <a:r>
                        <a:rPr lang="pt-BR" sz="1000" dirty="0" smtClean="0">
                          <a:latin typeface="+mn-lt"/>
                          <a:ea typeface="Times New Roman"/>
                          <a:cs typeface="Times New Roman"/>
                        </a:rPr>
                        <a:t>1, </a:t>
                      </a:r>
                      <a:r>
                        <a:rPr lang="es-MX" sz="1000" dirty="0" smtClean="0">
                          <a:latin typeface="+mn-lt"/>
                          <a:ea typeface="Times New Roman"/>
                          <a:cs typeface="Times New Roman"/>
                        </a:rPr>
                        <a:t>Fabrica </a:t>
                      </a:r>
                      <a:r>
                        <a:rPr lang="es-MX" sz="1000" dirty="0">
                          <a:latin typeface="+mn-lt"/>
                          <a:ea typeface="Times New Roman"/>
                          <a:cs typeface="Times New Roman"/>
                        </a:rPr>
                        <a:t>de muebles </a:t>
                      </a:r>
                      <a:r>
                        <a:rPr lang="es-MX" sz="1000" dirty="0" smtClean="0">
                          <a:latin typeface="+mn-lt"/>
                          <a:ea typeface="Times New Roman"/>
                          <a:cs typeface="Times New Roman"/>
                        </a:rPr>
                        <a:t>2, Carpintería 3, Taller </a:t>
                      </a:r>
                      <a:r>
                        <a:rPr lang="es-MX" sz="1000" dirty="0">
                          <a:latin typeface="+mn-lt"/>
                          <a:ea typeface="Times New Roman"/>
                          <a:cs typeface="Times New Roman"/>
                        </a:rPr>
                        <a:t>mecánico </a:t>
                      </a:r>
                      <a:r>
                        <a:rPr lang="es-MX" sz="1000" dirty="0" smtClean="0">
                          <a:latin typeface="+mn-lt"/>
                          <a:ea typeface="Times New Roman"/>
                          <a:cs typeface="Times New Roman"/>
                        </a:rPr>
                        <a:t>3, Ensambladora </a:t>
                      </a:r>
                      <a:r>
                        <a:rPr lang="es-MX" sz="1000" dirty="0">
                          <a:latin typeface="+mn-lt"/>
                          <a:ea typeface="Times New Roman"/>
                          <a:cs typeface="Times New Roman"/>
                        </a:rPr>
                        <a:t>de muebles </a:t>
                      </a:r>
                      <a:r>
                        <a:rPr lang="es-MX" sz="1000" dirty="0" smtClean="0">
                          <a:latin typeface="+mn-lt"/>
                          <a:ea typeface="Times New Roman"/>
                          <a:cs typeface="Times New Roman"/>
                        </a:rPr>
                        <a:t>1, Otro 15.</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887">
                <a:tc>
                  <a:txBody>
                    <a:bodyPr/>
                    <a:lstStyle/>
                    <a:p>
                      <a:pPr>
                        <a:lnSpc>
                          <a:spcPct val="115000"/>
                        </a:lnSpc>
                        <a:spcAft>
                          <a:spcPts val="0"/>
                        </a:spcAft>
                      </a:pPr>
                      <a:r>
                        <a:rPr lang="es-MX" sz="1000" dirty="0">
                          <a:latin typeface="+mn-lt"/>
                          <a:ea typeface="Times New Roman"/>
                          <a:cs typeface="Times New Roman"/>
                        </a:rPr>
                        <a:t>Electricidad y Electrónica Industrial</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150</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12</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Empacadora de frutas </a:t>
                      </a:r>
                      <a:r>
                        <a:rPr lang="es-MX" sz="1000" dirty="0" smtClean="0">
                          <a:latin typeface="+mn-lt"/>
                          <a:ea typeface="Times New Roman"/>
                          <a:cs typeface="Times New Roman"/>
                        </a:rPr>
                        <a:t>1, Campo 3, Tienda </a:t>
                      </a:r>
                      <a:r>
                        <a:rPr lang="es-MX" sz="1000" dirty="0">
                          <a:latin typeface="+mn-lt"/>
                          <a:ea typeface="Times New Roman"/>
                          <a:cs typeface="Times New Roman"/>
                        </a:rPr>
                        <a:t>comercial </a:t>
                      </a:r>
                      <a:r>
                        <a:rPr lang="es-MX" sz="1000" dirty="0" smtClean="0">
                          <a:latin typeface="+mn-lt"/>
                          <a:ea typeface="Times New Roman"/>
                          <a:cs typeface="Times New Roman"/>
                        </a:rPr>
                        <a:t>1</a:t>
                      </a:r>
                      <a:r>
                        <a:rPr lang="es-MX" sz="1000" baseline="0" dirty="0" smtClean="0">
                          <a:latin typeface="+mn-lt"/>
                          <a:ea typeface="Times New Roman"/>
                          <a:cs typeface="Times New Roman"/>
                        </a:rPr>
                        <a:t> </a:t>
                      </a:r>
                      <a:r>
                        <a:rPr lang="es-MX" sz="1000" dirty="0" smtClean="0">
                          <a:latin typeface="+mn-lt"/>
                          <a:ea typeface="Times New Roman"/>
                          <a:cs typeface="Times New Roman"/>
                        </a:rPr>
                        <a:t>(electricista), Fabrica </a:t>
                      </a:r>
                      <a:r>
                        <a:rPr lang="es-MX" sz="1000" dirty="0">
                          <a:latin typeface="+mn-lt"/>
                          <a:ea typeface="Times New Roman"/>
                          <a:cs typeface="Times New Roman"/>
                        </a:rPr>
                        <a:t>de plásticos 2 (1 área de electricidad</a:t>
                      </a:r>
                      <a:r>
                        <a:rPr lang="es-MX" sz="1000" dirty="0" smtClean="0">
                          <a:latin typeface="+mn-lt"/>
                          <a:ea typeface="Times New Roman"/>
                          <a:cs typeface="Times New Roman"/>
                        </a:rPr>
                        <a:t>), Granja 1, Obrero 2, Restaurant 1, Constructora 1.</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71">
                <a:tc>
                  <a:txBody>
                    <a:bodyPr/>
                    <a:lstStyle/>
                    <a:p>
                      <a:pPr>
                        <a:lnSpc>
                          <a:spcPct val="115000"/>
                        </a:lnSpc>
                        <a:spcAft>
                          <a:spcPts val="0"/>
                        </a:spcAft>
                      </a:pPr>
                      <a:r>
                        <a:rPr lang="es-MX" sz="1000" dirty="0" smtClean="0">
                          <a:latin typeface="+mn-lt"/>
                          <a:ea typeface="Times New Roman"/>
                          <a:cs typeface="Times New Roman"/>
                        </a:rPr>
                        <a:t>Administración y Evaluación de Proyectos</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315</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26</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Fabrica de Mesas </a:t>
                      </a:r>
                      <a:r>
                        <a:rPr lang="es-MX" sz="1000" dirty="0" smtClean="0">
                          <a:latin typeface="+mn-lt"/>
                          <a:ea typeface="Times New Roman"/>
                          <a:cs typeface="Times New Roman"/>
                        </a:rPr>
                        <a:t>2, Restaurant 11, Construcción 4, Campo </a:t>
                      </a:r>
                      <a:r>
                        <a:rPr lang="es-MX" sz="1000" dirty="0">
                          <a:latin typeface="+mn-lt"/>
                          <a:ea typeface="Times New Roman"/>
                          <a:cs typeface="Times New Roman"/>
                        </a:rPr>
                        <a:t>de golfo </a:t>
                      </a:r>
                      <a:r>
                        <a:rPr lang="es-MX" sz="1000" dirty="0" smtClean="0">
                          <a:latin typeface="+mn-lt"/>
                          <a:ea typeface="Times New Roman"/>
                          <a:cs typeface="Times New Roman"/>
                        </a:rPr>
                        <a:t>2, Fabrica </a:t>
                      </a:r>
                      <a:r>
                        <a:rPr lang="es-MX" sz="1000" dirty="0">
                          <a:latin typeface="+mn-lt"/>
                          <a:ea typeface="Times New Roman"/>
                          <a:cs typeface="Times New Roman"/>
                        </a:rPr>
                        <a:t>de procesadora de pollo </a:t>
                      </a:r>
                      <a:r>
                        <a:rPr lang="es-MX" sz="1000" dirty="0" smtClean="0">
                          <a:latin typeface="+mn-lt"/>
                          <a:ea typeface="Times New Roman"/>
                          <a:cs typeface="Times New Roman"/>
                        </a:rPr>
                        <a:t>1, Imprenta 1, Invernadero 1, Otro 4.</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03">
                <a:tc>
                  <a:txBody>
                    <a:bodyPr/>
                    <a:lstStyle/>
                    <a:p>
                      <a:pPr>
                        <a:lnSpc>
                          <a:spcPct val="115000"/>
                        </a:lnSpc>
                        <a:spcAft>
                          <a:spcPts val="0"/>
                        </a:spcAft>
                      </a:pPr>
                      <a:r>
                        <a:rPr lang="es-MX" sz="1000">
                          <a:latin typeface="+mn-lt"/>
                          <a:ea typeface="Times New Roman"/>
                          <a:cs typeface="Times New Roman"/>
                        </a:rPr>
                        <a:t>Tecnología de Alimentos</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223</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21</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Restaurant </a:t>
                      </a:r>
                      <a:r>
                        <a:rPr lang="es-MX" sz="1000" dirty="0" smtClean="0">
                          <a:latin typeface="+mn-lt"/>
                          <a:ea typeface="Times New Roman"/>
                          <a:cs typeface="Times New Roman"/>
                        </a:rPr>
                        <a:t>8, Carpintería 1,</a:t>
                      </a:r>
                      <a:r>
                        <a:rPr lang="es-MX" sz="1000" baseline="0" dirty="0" smtClean="0">
                          <a:latin typeface="+mn-lt"/>
                          <a:ea typeface="Times New Roman"/>
                          <a:cs typeface="Times New Roman"/>
                        </a:rPr>
                        <a:t> </a:t>
                      </a:r>
                      <a:r>
                        <a:rPr lang="es-MX" sz="1000" dirty="0" smtClean="0">
                          <a:latin typeface="+mn-lt"/>
                          <a:ea typeface="Times New Roman"/>
                          <a:cs typeface="Times New Roman"/>
                        </a:rPr>
                        <a:t>Construcción 4, Jardinería 1, Hotel 2, Otro 5.</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s-MX" sz="1000">
                          <a:latin typeface="+mn-lt"/>
                          <a:ea typeface="Times New Roman"/>
                          <a:cs typeface="Times New Roman"/>
                        </a:rPr>
                        <a:t>Turismo</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287</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14</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000" dirty="0">
                          <a:latin typeface="+mn-lt"/>
                          <a:ea typeface="Times New Roman"/>
                          <a:cs typeface="Times New Roman"/>
                        </a:rPr>
                        <a:t>Construcción </a:t>
                      </a:r>
                      <a:r>
                        <a:rPr lang="es-MX" sz="1000" dirty="0" smtClean="0">
                          <a:latin typeface="+mn-lt"/>
                          <a:ea typeface="Times New Roman"/>
                          <a:cs typeface="Times New Roman"/>
                        </a:rPr>
                        <a:t>3, Restaurant 4, Hotel 2,</a:t>
                      </a:r>
                      <a:r>
                        <a:rPr lang="es-MX" sz="1000" baseline="0" dirty="0" smtClean="0">
                          <a:latin typeface="+mn-lt"/>
                          <a:ea typeface="Times New Roman"/>
                          <a:cs typeface="Times New Roman"/>
                        </a:rPr>
                        <a:t> </a:t>
                      </a:r>
                      <a:r>
                        <a:rPr lang="es-MX" sz="1000" dirty="0" smtClean="0">
                          <a:latin typeface="+mn-lt"/>
                          <a:ea typeface="Times New Roman"/>
                          <a:cs typeface="Times New Roman"/>
                        </a:rPr>
                        <a:t>Jardinería 1, Llantera 1, Fabrica 1, Otro 2.</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049">
                <a:tc>
                  <a:txBody>
                    <a:bodyPr/>
                    <a:lstStyle/>
                    <a:p>
                      <a:pPr>
                        <a:lnSpc>
                          <a:spcPct val="115000"/>
                        </a:lnSpc>
                        <a:spcAft>
                          <a:spcPts val="0"/>
                        </a:spcAft>
                      </a:pPr>
                      <a:r>
                        <a:rPr lang="es-MX" sz="1000" dirty="0">
                          <a:latin typeface="+mn-lt"/>
                          <a:ea typeface="Times New Roman"/>
                          <a:cs typeface="Times New Roman"/>
                        </a:rPr>
                        <a:t>Tecnologías de </a:t>
                      </a:r>
                      <a:r>
                        <a:rPr lang="es-MX" sz="1000" dirty="0" smtClean="0">
                          <a:latin typeface="+mn-lt"/>
                          <a:ea typeface="Times New Roman"/>
                          <a:cs typeface="Times New Roman"/>
                        </a:rPr>
                        <a:t>la Información y Comunicación</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smtClean="0">
                          <a:latin typeface="+mn-lt"/>
                          <a:ea typeface="Times New Roman"/>
                          <a:cs typeface="Times New Roman"/>
                        </a:rPr>
                        <a:t>182</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000" dirty="0">
                          <a:latin typeface="+mn-lt"/>
                          <a:ea typeface="Times New Roman"/>
                          <a:cs typeface="Times New Roman"/>
                        </a:rPr>
                        <a:t>1</a:t>
                      </a: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000" dirty="0">
                          <a:latin typeface="+mn-lt"/>
                          <a:ea typeface="Times New Roman"/>
                          <a:cs typeface="Times New Roman"/>
                        </a:rPr>
                        <a:t>Otro </a:t>
                      </a:r>
                      <a:r>
                        <a:rPr lang="es-MX" sz="1000" dirty="0" smtClean="0">
                          <a:latin typeface="+mn-lt"/>
                          <a:ea typeface="Times New Roman"/>
                          <a:cs typeface="Times New Roman"/>
                        </a:rPr>
                        <a:t>1.</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40">
                <a:tc>
                  <a:txBody>
                    <a:bodyPr/>
                    <a:lstStyle/>
                    <a:p>
                      <a:pPr>
                        <a:lnSpc>
                          <a:spcPct val="115000"/>
                        </a:lnSpc>
                        <a:spcAft>
                          <a:spcPts val="0"/>
                        </a:spcAft>
                      </a:pPr>
                      <a:r>
                        <a:rPr lang="es-MX" sz="1000" b="1">
                          <a:latin typeface="+mn-lt"/>
                          <a:ea typeface="Times New Roman"/>
                          <a:cs typeface="Times New Roman"/>
                        </a:rPr>
                        <a:t>Total</a:t>
                      </a:r>
                      <a:endParaRPr lang="es-MX" sz="100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lnSpc>
                          <a:spcPct val="115000"/>
                        </a:lnSpc>
                        <a:spcAft>
                          <a:spcPts val="0"/>
                        </a:spcAft>
                      </a:pPr>
                      <a:r>
                        <a:rPr lang="es-MX" sz="1000" b="1" dirty="0" smtClean="0">
                          <a:latin typeface="+mn-lt"/>
                          <a:ea typeface="Times New Roman"/>
                          <a:cs typeface="Times New Roman"/>
                        </a:rPr>
                        <a:t>1918</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lnSpc>
                          <a:spcPct val="115000"/>
                        </a:lnSpc>
                        <a:spcAft>
                          <a:spcPts val="0"/>
                        </a:spcAft>
                      </a:pPr>
                      <a:r>
                        <a:rPr lang="es-MX" sz="1000" b="1">
                          <a:latin typeface="+mn-lt"/>
                          <a:ea typeface="Times New Roman"/>
                          <a:cs typeface="Times New Roman"/>
                        </a:rPr>
                        <a:t>200</a:t>
                      </a:r>
                      <a:endParaRPr lang="es-MX" sz="100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algn="ctr">
                        <a:lnSpc>
                          <a:spcPct val="115000"/>
                        </a:lnSpc>
                        <a:spcAft>
                          <a:spcPts val="0"/>
                        </a:spcAft>
                      </a:pPr>
                      <a:r>
                        <a:rPr lang="es-MX" sz="1000" b="1" dirty="0">
                          <a:latin typeface="+mn-lt"/>
                          <a:ea typeface="Times New Roman"/>
                          <a:cs typeface="Times New Roman"/>
                        </a:rPr>
                        <a:t>200</a:t>
                      </a:r>
                      <a:endParaRPr lang="es-MX" sz="1000" dirty="0">
                        <a:latin typeface="+mn-lt"/>
                        <a:ea typeface="Times New Roman"/>
                        <a:cs typeface="Times New Roman"/>
                      </a:endParaRPr>
                    </a:p>
                  </a:txBody>
                  <a:tcPr marL="30119" marR="301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bl>
          </a:graphicData>
        </a:graphic>
      </p:graphicFrame>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000250" y="142875"/>
            <a:ext cx="7029450" cy="400050"/>
          </a:xfrm>
          <a:prstGeom prst="rect">
            <a:avLst/>
          </a:prstGeom>
          <a:noFill/>
          <a:ln w="9525">
            <a:noFill/>
            <a:miter lim="800000"/>
            <a:headEnd/>
            <a:tailEnd/>
          </a:ln>
        </p:spPr>
        <p:txBody>
          <a:bodyPr>
            <a:spAutoFit/>
          </a:bodyPr>
          <a:lstStyle/>
          <a:p>
            <a:pPr lvl="1" algn="r"/>
            <a:r>
              <a:rPr lang="es-MX" sz="2000" b="1" dirty="0">
                <a:solidFill>
                  <a:srgbClr val="800000"/>
                </a:solidFill>
              </a:rPr>
              <a:t>VI. Eficiencia Terminal y Seguimiento de Egresados</a:t>
            </a:r>
          </a:p>
        </p:txBody>
      </p:sp>
      <p:sp>
        <p:nvSpPr>
          <p:cNvPr id="3" name="Text Box 7"/>
          <p:cNvSpPr txBox="1">
            <a:spLocks noChangeArrowheads="1"/>
          </p:cNvSpPr>
          <p:nvPr/>
        </p:nvSpPr>
        <p:spPr bwMode="auto">
          <a:xfrm>
            <a:off x="2786063" y="457200"/>
            <a:ext cx="6253162" cy="577081"/>
          </a:xfrm>
          <a:prstGeom prst="rect">
            <a:avLst/>
          </a:prstGeom>
          <a:noFill/>
          <a:ln w="9525">
            <a:noFill/>
            <a:miter lim="800000"/>
            <a:headEnd/>
            <a:tailEnd/>
          </a:ln>
        </p:spPr>
        <p:txBody>
          <a:bodyPr>
            <a:spAutoFit/>
          </a:bodyPr>
          <a:lstStyle/>
          <a:p>
            <a:pPr algn="r">
              <a:defRPr/>
            </a:pPr>
            <a:r>
              <a:rPr lang="es-MX" sz="2000" b="1" dirty="0" smtClean="0">
                <a:solidFill>
                  <a:srgbClr val="800000"/>
                </a:solidFill>
              </a:rPr>
              <a:t>Estudio de </a:t>
            </a:r>
            <a:r>
              <a:rPr lang="es-MX" sz="2000" b="1" dirty="0">
                <a:solidFill>
                  <a:srgbClr val="800000"/>
                </a:solidFill>
              </a:rPr>
              <a:t>Egresados</a:t>
            </a:r>
          </a:p>
          <a:p>
            <a:pPr marL="0" lvl="1" algn="r">
              <a:defRPr/>
            </a:pPr>
            <a:r>
              <a:rPr lang="es-MX" sz="1150" b="1" dirty="0"/>
              <a:t>Se vincula con el proyecto </a:t>
            </a:r>
            <a:r>
              <a:rPr lang="es-MX" sz="1150" b="1" dirty="0">
                <a:solidFill>
                  <a:srgbClr val="800000"/>
                </a:solidFill>
              </a:rPr>
              <a:t>vinculación </a:t>
            </a:r>
            <a:r>
              <a:rPr lang="es-MX" sz="1150" b="1" dirty="0"/>
              <a:t>del </a:t>
            </a:r>
            <a:r>
              <a:rPr lang="es-MX" sz="1150" b="1" dirty="0" smtClean="0"/>
              <a:t>poa</a:t>
            </a:r>
            <a:endParaRPr lang="es-MX" sz="2000" b="1" dirty="0">
              <a:solidFill>
                <a:srgbClr val="800000"/>
              </a:solidFill>
            </a:endParaRPr>
          </a:p>
        </p:txBody>
      </p:sp>
      <p:sp>
        <p:nvSpPr>
          <p:cNvPr id="4" name="Text Box 7"/>
          <p:cNvSpPr txBox="1">
            <a:spLocks noChangeArrowheads="1"/>
          </p:cNvSpPr>
          <p:nvPr/>
        </p:nvSpPr>
        <p:spPr bwMode="auto">
          <a:xfrm>
            <a:off x="1857356" y="1428736"/>
            <a:ext cx="6858048" cy="2031325"/>
          </a:xfrm>
          <a:prstGeom prst="rect">
            <a:avLst/>
          </a:prstGeom>
          <a:noFill/>
          <a:ln w="9525">
            <a:noFill/>
            <a:miter lim="800000"/>
            <a:headEnd/>
            <a:tailEnd/>
          </a:ln>
        </p:spPr>
        <p:txBody>
          <a:bodyPr wrap="square">
            <a:spAutoFit/>
          </a:bodyPr>
          <a:lstStyle/>
          <a:p>
            <a:pPr algn="just"/>
            <a:r>
              <a:rPr lang="es-ES" sz="1400" dirty="0" smtClean="0"/>
              <a:t>La Universidad lleva a cabo un estudio de egresados con el objetivo general de </a:t>
            </a:r>
            <a:r>
              <a:rPr lang="es-MX" sz="1400" dirty="0" smtClean="0"/>
              <a:t>analizar la relación entre la formación recibida por los egresados de la UT y su trayectoria y experiencia laboral.</a:t>
            </a:r>
          </a:p>
          <a:p>
            <a:pPr algn="just"/>
            <a:r>
              <a:rPr lang="es-MX" sz="1400" dirty="0" smtClean="0"/>
              <a:t>El “estudio de egresados 2007” se realizó después de dos años de egreso de los estudiantes mediante la aplicación de una encuesta de treinta y tres reactivos repartidos en tres módulos: datos generales, situación laboral y evaluación de la formación recibida, con un mínimo requerido del 80% de aplicación por PE.</a:t>
            </a:r>
          </a:p>
          <a:p>
            <a:pPr algn="just"/>
            <a:r>
              <a:rPr lang="es-MX" sz="1400" dirty="0" smtClean="0"/>
              <a:t>Los resultado de este estudio se canalizaron a la Coordinación General de las Universidades Tecnológicas para su validación.</a:t>
            </a:r>
            <a:endParaRPr lang="es-ES" sz="1400" dirty="0"/>
          </a:p>
        </p:txBody>
      </p:sp>
      <p:graphicFrame>
        <p:nvGraphicFramePr>
          <p:cNvPr id="5" name="4 Tabla"/>
          <p:cNvGraphicFramePr>
            <a:graphicFrameLocks noGrp="1"/>
          </p:cNvGraphicFramePr>
          <p:nvPr/>
        </p:nvGraphicFramePr>
        <p:xfrm>
          <a:off x="2705087" y="3705244"/>
          <a:ext cx="5453847" cy="2438400"/>
        </p:xfrm>
        <a:graphic>
          <a:graphicData uri="http://schemas.openxmlformats.org/drawingml/2006/table">
            <a:tbl>
              <a:tblPr firstRow="1" bandRow="1">
                <a:tableStyleId>{5C22544A-7EE6-4342-B048-85BDC9FD1C3A}</a:tableStyleId>
              </a:tblPr>
              <a:tblGrid>
                <a:gridCol w="3565843"/>
                <a:gridCol w="1102186"/>
                <a:gridCol w="785818"/>
              </a:tblGrid>
              <a:tr h="288000">
                <a:tc>
                  <a:txBody>
                    <a:bodyPr/>
                    <a:lstStyle/>
                    <a:p>
                      <a:pPr algn="ctr"/>
                      <a:r>
                        <a:rPr lang="es-ES" sz="1400" dirty="0" smtClean="0">
                          <a:solidFill>
                            <a:schemeClr val="tx1"/>
                          </a:solidFill>
                          <a:latin typeface="+mn-lt"/>
                        </a:rPr>
                        <a:t>Programa Educativo</a:t>
                      </a:r>
                      <a:endParaRPr lang="es-E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s-ES" sz="1400" dirty="0" smtClean="0">
                          <a:solidFill>
                            <a:schemeClr val="tx1"/>
                          </a:solidFill>
                          <a:latin typeface="+mn-lt"/>
                        </a:rPr>
                        <a:t>Aplicados</a:t>
                      </a:r>
                      <a:endParaRPr lang="es-E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s-ES" sz="1400" dirty="0" smtClean="0">
                          <a:solidFill>
                            <a:schemeClr val="tx1"/>
                          </a:solidFill>
                          <a:latin typeface="+mn-lt"/>
                        </a:rPr>
                        <a:t>% </a:t>
                      </a:r>
                      <a:endParaRPr lang="es-ES" sz="14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400" dirty="0" smtClean="0">
                          <a:latin typeface="+mn-lt"/>
                          <a:ea typeface="Times New Roman"/>
                          <a:cs typeface="Arial" pitchFamily="34" charset="0"/>
                        </a:rPr>
                        <a:t>Electricidad y Electrónica Industrial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26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Tecnología</a:t>
                      </a:r>
                      <a:r>
                        <a:rPr lang="es-ES" sz="1400" baseline="0" dirty="0" smtClean="0">
                          <a:latin typeface="+mn-lt"/>
                        </a:rPr>
                        <a:t> de Alimentos</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26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Tecnologías</a:t>
                      </a:r>
                      <a:r>
                        <a:rPr lang="es-ES" sz="1400" baseline="0" dirty="0" smtClean="0">
                          <a:latin typeface="+mn-lt"/>
                        </a:rPr>
                        <a:t> de la Información y Comunicación</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38</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Turismo</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72</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84</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Administración y Evaluación de Proyectos</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26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86</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Mecánica</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25</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83</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8000">
                <a:tc>
                  <a:txBody>
                    <a:bodyPr/>
                    <a:lstStyle/>
                    <a:p>
                      <a:pPr algn="l"/>
                      <a:r>
                        <a:rPr lang="es-ES" sz="1400" dirty="0" smtClean="0">
                          <a:latin typeface="+mn-lt"/>
                        </a:rPr>
                        <a:t>Total</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168</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400" dirty="0" smtClean="0">
                          <a:latin typeface="+mn-lt"/>
                        </a:rPr>
                        <a:t>85.70</a:t>
                      </a:r>
                      <a:endParaRPr lang="es-ES" sz="14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7"/>
          <p:cNvSpPr txBox="1">
            <a:spLocks noChangeArrowheads="1"/>
          </p:cNvSpPr>
          <p:nvPr/>
        </p:nvSpPr>
        <p:spPr bwMode="auto">
          <a:xfrm>
            <a:off x="2000250" y="142875"/>
            <a:ext cx="7029450" cy="714357"/>
          </a:xfrm>
          <a:prstGeom prst="rect">
            <a:avLst/>
          </a:prstGeom>
          <a:noFill/>
          <a:ln w="9525">
            <a:noFill/>
            <a:miter lim="800000"/>
            <a:headEnd/>
            <a:tailEnd/>
          </a:ln>
        </p:spPr>
        <p:txBody>
          <a:bodyPr wrap="square">
            <a:spAutoFit/>
          </a:bodyPr>
          <a:lstStyle/>
          <a:p>
            <a:pPr lvl="1" algn="r"/>
            <a:r>
              <a:rPr lang="es-ES" sz="2000" b="1" dirty="0">
                <a:solidFill>
                  <a:srgbClr val="800000"/>
                </a:solidFill>
              </a:rPr>
              <a:t>VII. Participación en Congresos, </a:t>
            </a:r>
            <a:r>
              <a:rPr lang="es-ES" sz="2000" b="1" dirty="0" err="1">
                <a:solidFill>
                  <a:srgbClr val="800000"/>
                </a:solidFill>
              </a:rPr>
              <a:t>Simposium</a:t>
            </a:r>
            <a:r>
              <a:rPr lang="es-ES" sz="2000" b="1" dirty="0">
                <a:solidFill>
                  <a:srgbClr val="800000"/>
                </a:solidFill>
              </a:rPr>
              <a:t> y Reuniones Académicas, así como resultados obtenidos</a:t>
            </a:r>
            <a:endParaRPr lang="es-MX" sz="2000" b="1" dirty="0">
              <a:solidFill>
                <a:srgbClr val="800000"/>
              </a:solidFill>
            </a:endParaRPr>
          </a:p>
        </p:txBody>
      </p:sp>
      <p:sp>
        <p:nvSpPr>
          <p:cNvPr id="64519" name="3 CuadroTexto"/>
          <p:cNvSpPr txBox="1">
            <a:spLocks noChangeArrowheads="1"/>
          </p:cNvSpPr>
          <p:nvPr/>
        </p:nvSpPr>
        <p:spPr bwMode="auto">
          <a:xfrm>
            <a:off x="1928794" y="1714488"/>
            <a:ext cx="4429156" cy="1815882"/>
          </a:xfrm>
          <a:prstGeom prst="rect">
            <a:avLst/>
          </a:prstGeom>
          <a:noFill/>
          <a:ln w="9525">
            <a:noFill/>
            <a:miter lim="800000"/>
            <a:headEnd/>
            <a:tailEnd/>
          </a:ln>
        </p:spPr>
        <p:txBody>
          <a:bodyPr wrap="square">
            <a:spAutoFit/>
          </a:bodyPr>
          <a:lstStyle/>
          <a:p>
            <a:pPr algn="just">
              <a:buSzPct val="110000"/>
            </a:pPr>
            <a:r>
              <a:rPr lang="es-MX" sz="1400" b="0" dirty="0" smtClean="0"/>
              <a:t>Los </a:t>
            </a:r>
            <a:r>
              <a:rPr lang="es-MX" sz="1400" b="0" dirty="0"/>
              <a:t>días 17 y 18 de febrero se </a:t>
            </a:r>
            <a:r>
              <a:rPr lang="es-MX" sz="1400" b="0" dirty="0" smtClean="0"/>
              <a:t>llevó </a:t>
            </a:r>
            <a:r>
              <a:rPr lang="es-MX" sz="1400" b="0" dirty="0"/>
              <a:t>a cabo el Encuentro Nacional de Cuerpos Académicos TIC 2010 “Comprometidos con la Innovación Tecnológica y Calidad Educativa” en la UT de Tijuana. Al evento asistió un docente del Programa Educativo de Tecnologías de la Información y Comunicación, la experiencia de este encuentro permitirá fortalecer el cuerpo académico del PE de TIC.</a:t>
            </a:r>
          </a:p>
        </p:txBody>
      </p:sp>
      <p:sp>
        <p:nvSpPr>
          <p:cNvPr id="10" name="3 CuadroTexto"/>
          <p:cNvSpPr txBox="1">
            <a:spLocks noChangeArrowheads="1"/>
          </p:cNvSpPr>
          <p:nvPr/>
        </p:nvSpPr>
        <p:spPr bwMode="auto">
          <a:xfrm>
            <a:off x="4214810" y="3857628"/>
            <a:ext cx="4572032" cy="2031325"/>
          </a:xfrm>
          <a:prstGeom prst="rect">
            <a:avLst/>
          </a:prstGeom>
          <a:noFill/>
          <a:ln w="9525">
            <a:noFill/>
            <a:miter lim="800000"/>
            <a:headEnd/>
            <a:tailEnd/>
          </a:ln>
        </p:spPr>
        <p:txBody>
          <a:bodyPr wrap="square">
            <a:spAutoFit/>
          </a:bodyPr>
          <a:lstStyle/>
          <a:p>
            <a:pPr algn="just">
              <a:buSzPct val="110000"/>
            </a:pPr>
            <a:r>
              <a:rPr lang="es-MX" sz="1400" b="0" dirty="0"/>
              <a:t>Veintiún estudiantes del Programa Educativo de Procesos </a:t>
            </a:r>
            <a:r>
              <a:rPr lang="es-MX" sz="1400" b="0" dirty="0" err="1"/>
              <a:t>Bioalimentarios</a:t>
            </a:r>
            <a:r>
              <a:rPr lang="es-MX" sz="1400" b="0" dirty="0"/>
              <a:t> y ocho estudiantes de </a:t>
            </a:r>
            <a:r>
              <a:rPr lang="es-MX" sz="1400" b="0" dirty="0" smtClean="0"/>
              <a:t>Tecnología de Alimentos </a:t>
            </a:r>
            <a:r>
              <a:rPr lang="es-MX" sz="1400" b="0" dirty="0"/>
              <a:t>asistieron al IV Congreso Nacional Alimentario, Agroindustrial y </a:t>
            </a:r>
            <a:r>
              <a:rPr lang="es-MX" sz="1400" b="0" dirty="0" smtClean="0"/>
              <a:t>Biotecnológico</a:t>
            </a:r>
            <a:r>
              <a:rPr lang="es-MX" sz="1400" b="0" dirty="0"/>
              <a:t>,  en San Cristóbal de las Casas, Chis. Fue organizado por la Universidad Tecnológica de la Selva  de 24 al 26 de febrero</a:t>
            </a:r>
            <a:r>
              <a:rPr lang="es-MX" sz="1400" b="0" dirty="0" smtClean="0"/>
              <a:t>.</a:t>
            </a:r>
            <a:endParaRPr lang="es-MX" sz="1400" b="0" dirty="0"/>
          </a:p>
          <a:p>
            <a:pPr algn="just"/>
            <a:r>
              <a:rPr lang="es-MX" sz="1400" b="0" dirty="0"/>
              <a:t>En este congreso se realizaron </a:t>
            </a:r>
            <a:r>
              <a:rPr lang="es-MX" sz="1400" b="0" dirty="0" smtClean="0"/>
              <a:t>conferencias </a:t>
            </a:r>
            <a:r>
              <a:rPr lang="es-MX" sz="1400" b="0" dirty="0"/>
              <a:t>magistrales, talleres, carteles, reunión de cuerpos académicos y eventos culturales.</a:t>
            </a:r>
          </a:p>
        </p:txBody>
      </p:sp>
      <p:pic>
        <p:nvPicPr>
          <p:cNvPr id="25602" name="Picture 2" descr="UTT"/>
          <p:cNvPicPr>
            <a:picLocks noChangeAspect="1" noChangeArrowheads="1"/>
          </p:cNvPicPr>
          <p:nvPr/>
        </p:nvPicPr>
        <p:blipFill>
          <a:blip r:embed="rId3" cstate="print"/>
          <a:srcRect/>
          <a:stretch>
            <a:fillRect/>
          </a:stretch>
        </p:blipFill>
        <p:spPr bwMode="auto">
          <a:xfrm>
            <a:off x="6429388" y="1785926"/>
            <a:ext cx="2214578" cy="1476385"/>
          </a:xfrm>
          <a:prstGeom prst="rect">
            <a:avLst/>
          </a:prstGeom>
          <a:noFill/>
        </p:spPr>
      </p:pic>
      <p:pic>
        <p:nvPicPr>
          <p:cNvPr id="25606" name="Picture 6" descr="UTSelva 2010"/>
          <p:cNvPicPr>
            <a:picLocks noChangeAspect="1" noChangeArrowheads="1"/>
          </p:cNvPicPr>
          <p:nvPr/>
        </p:nvPicPr>
        <p:blipFill>
          <a:blip r:embed="rId4" cstate="print"/>
          <a:srcRect/>
          <a:stretch>
            <a:fillRect/>
          </a:stretch>
        </p:blipFill>
        <p:spPr bwMode="auto">
          <a:xfrm>
            <a:off x="1928794" y="4000504"/>
            <a:ext cx="2292878" cy="1500198"/>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7"/>
          <p:cNvSpPr txBox="1">
            <a:spLocks noChangeArrowheads="1"/>
          </p:cNvSpPr>
          <p:nvPr/>
        </p:nvSpPr>
        <p:spPr bwMode="auto">
          <a:xfrm>
            <a:off x="2000250" y="142875"/>
            <a:ext cx="7029450" cy="714357"/>
          </a:xfrm>
          <a:prstGeom prst="rect">
            <a:avLst/>
          </a:prstGeom>
          <a:noFill/>
          <a:ln w="9525">
            <a:noFill/>
            <a:miter lim="800000"/>
            <a:headEnd/>
            <a:tailEnd/>
          </a:ln>
        </p:spPr>
        <p:txBody>
          <a:bodyPr wrap="square">
            <a:spAutoFit/>
          </a:bodyPr>
          <a:lstStyle/>
          <a:p>
            <a:pPr lvl="1" algn="r"/>
            <a:r>
              <a:rPr lang="es-ES" sz="2000" b="1" dirty="0">
                <a:solidFill>
                  <a:srgbClr val="800000"/>
                </a:solidFill>
              </a:rPr>
              <a:t>VII. Participación en Congresos, </a:t>
            </a:r>
            <a:r>
              <a:rPr lang="es-ES" sz="2000" b="1" dirty="0" err="1">
                <a:solidFill>
                  <a:srgbClr val="800000"/>
                </a:solidFill>
              </a:rPr>
              <a:t>Simposium</a:t>
            </a:r>
            <a:r>
              <a:rPr lang="es-ES" sz="2000" b="1" dirty="0">
                <a:solidFill>
                  <a:srgbClr val="800000"/>
                </a:solidFill>
              </a:rPr>
              <a:t> y Reuniones Académicas, así como resultados obtenidos</a:t>
            </a:r>
            <a:endParaRPr lang="es-MX" sz="2000" b="1" dirty="0">
              <a:solidFill>
                <a:srgbClr val="800000"/>
              </a:solidFill>
            </a:endParaRPr>
          </a:p>
        </p:txBody>
      </p:sp>
      <p:sp>
        <p:nvSpPr>
          <p:cNvPr id="8" name="3 CuadroTexto"/>
          <p:cNvSpPr txBox="1">
            <a:spLocks noChangeArrowheads="1"/>
          </p:cNvSpPr>
          <p:nvPr/>
        </p:nvSpPr>
        <p:spPr bwMode="auto">
          <a:xfrm>
            <a:off x="4313268" y="1396545"/>
            <a:ext cx="4545012" cy="2246769"/>
          </a:xfrm>
          <a:prstGeom prst="rect">
            <a:avLst/>
          </a:prstGeom>
          <a:noFill/>
          <a:ln w="9525">
            <a:noFill/>
            <a:miter lim="800000"/>
            <a:headEnd/>
            <a:tailEnd/>
          </a:ln>
        </p:spPr>
        <p:txBody>
          <a:bodyPr wrap="square">
            <a:spAutoFit/>
          </a:bodyPr>
          <a:lstStyle/>
          <a:p>
            <a:pPr algn="just"/>
            <a:r>
              <a:rPr lang="es-MX" sz="1400" b="0" dirty="0"/>
              <a:t>Del 12 al 14 de abril se </a:t>
            </a:r>
            <a:r>
              <a:rPr lang="es-MX" sz="1400" b="0" dirty="0" smtClean="0"/>
              <a:t>llevó </a:t>
            </a:r>
            <a:r>
              <a:rPr lang="es-MX" sz="1400" b="0" dirty="0"/>
              <a:t>a cabo la jornada académica y expo proyectos de </a:t>
            </a:r>
            <a:r>
              <a:rPr lang="es-MX" sz="1400" b="0" dirty="0" smtClean="0"/>
              <a:t>los Programas Educativos de Mecatrónica</a:t>
            </a:r>
            <a:r>
              <a:rPr lang="es-MX" sz="1400" b="0" dirty="0"/>
              <a:t>, Energías </a:t>
            </a:r>
            <a:r>
              <a:rPr lang="es-MX" sz="1400" b="0" dirty="0" smtClean="0"/>
              <a:t>Renovables y Electricidad </a:t>
            </a:r>
            <a:r>
              <a:rPr lang="es-MX" sz="1400" b="0" dirty="0"/>
              <a:t>y Electrónica Industrial, bajo el lema “Por el desarrollo de la Mecatrónica, aplicando tecnologías renovables” en la cual se llevaron a cabo conferencias, talleres y actividades de integración de la comunidad de los programas educativos.</a:t>
            </a:r>
          </a:p>
          <a:p>
            <a:pPr algn="just"/>
            <a:r>
              <a:rPr lang="es-MX" sz="1400" b="0" dirty="0"/>
              <a:t>En la exposición de proyectos se tuvo la asistencia de Padres de Familia quienes tuvieron oportunidad de constatar el desarrollo académico de los estudiantes.</a:t>
            </a:r>
          </a:p>
        </p:txBody>
      </p:sp>
      <p:pic>
        <p:nvPicPr>
          <p:cNvPr id="9" name="Picture 10" descr="C:\Planeación\2010\Consejo Directivo\Consejo 42\Boletines Prensa con fotos\Nueva carpeta\Semana Mecatrónica y TAL\DSCF9256.JPG"/>
          <p:cNvPicPr>
            <a:picLocks noChangeAspect="1" noChangeArrowheads="1"/>
          </p:cNvPicPr>
          <p:nvPr/>
        </p:nvPicPr>
        <p:blipFill>
          <a:blip r:embed="rId3" cstate="print"/>
          <a:srcRect/>
          <a:stretch>
            <a:fillRect/>
          </a:stretch>
        </p:blipFill>
        <p:spPr bwMode="auto">
          <a:xfrm>
            <a:off x="1928794" y="1467984"/>
            <a:ext cx="2357454" cy="1863963"/>
          </a:xfrm>
          <a:prstGeom prst="rect">
            <a:avLst/>
          </a:prstGeom>
          <a:noFill/>
          <a:ln w="9525">
            <a:noFill/>
            <a:miter lim="800000"/>
            <a:headEnd/>
            <a:tailEnd/>
          </a:ln>
        </p:spPr>
      </p:pic>
      <p:sp>
        <p:nvSpPr>
          <p:cNvPr id="11" name="3 CuadroTexto"/>
          <p:cNvSpPr txBox="1">
            <a:spLocks noChangeArrowheads="1"/>
          </p:cNvSpPr>
          <p:nvPr/>
        </p:nvSpPr>
        <p:spPr bwMode="auto">
          <a:xfrm>
            <a:off x="1919269" y="3968313"/>
            <a:ext cx="4714908" cy="2246769"/>
          </a:xfrm>
          <a:prstGeom prst="rect">
            <a:avLst/>
          </a:prstGeom>
          <a:noFill/>
          <a:ln w="9525">
            <a:noFill/>
            <a:miter lim="800000"/>
            <a:headEnd/>
            <a:tailEnd/>
          </a:ln>
        </p:spPr>
        <p:txBody>
          <a:bodyPr wrap="square">
            <a:spAutoFit/>
          </a:bodyPr>
          <a:lstStyle/>
          <a:p>
            <a:pPr algn="just"/>
            <a:r>
              <a:rPr lang="es-MX" sz="1400" b="0" dirty="0"/>
              <a:t>Del 12 al 14 de abril se llevo a cabo la jornada académica y expo proyectos del PE de Tecnología de Alimentos con el encuentro de difusión de Ciencia y Tecnología de Alimentos Se llevaron a cabo conferencias, talleres de confitería y elaboración de queso Oaxaca. Se contó con la participación de 30 estudiantes del </a:t>
            </a:r>
            <a:r>
              <a:rPr lang="es-MX" sz="1400" b="0" dirty="0" err="1" smtClean="0"/>
              <a:t>CBTa</a:t>
            </a:r>
            <a:r>
              <a:rPr lang="es-MX" sz="1400" b="0" dirty="0" smtClean="0"/>
              <a:t> </a:t>
            </a:r>
            <a:r>
              <a:rPr lang="es-MX" sz="1400" b="0" dirty="0"/>
              <a:t>67 del </a:t>
            </a:r>
            <a:r>
              <a:rPr lang="es-MX" sz="1400" b="0" dirty="0" err="1"/>
              <a:t>Tephe</a:t>
            </a:r>
            <a:r>
              <a:rPr lang="es-MX" sz="1400" b="0" dirty="0"/>
              <a:t>. Las conferencias fueron impartidas por egresados del PE de Tecnología de </a:t>
            </a:r>
            <a:r>
              <a:rPr lang="es-MX" sz="1400" b="0" dirty="0" smtClean="0"/>
              <a:t>Alimentos</a:t>
            </a:r>
            <a:r>
              <a:rPr lang="es-MX" sz="1400" b="0" dirty="0"/>
              <a:t>.</a:t>
            </a:r>
          </a:p>
          <a:p>
            <a:pPr algn="just"/>
            <a:r>
              <a:rPr lang="es-MX" sz="1400" b="0" dirty="0"/>
              <a:t>En la exposición de proyectos se presentaron productos novedosos como el queso coagulado con extracto de palma y el </a:t>
            </a:r>
            <a:r>
              <a:rPr lang="es-MX" sz="1400" b="0" dirty="0" smtClean="0"/>
              <a:t>lacto pulque.</a:t>
            </a:r>
            <a:endParaRPr lang="es-MX" sz="1400" b="0" dirty="0"/>
          </a:p>
        </p:txBody>
      </p:sp>
      <p:pic>
        <p:nvPicPr>
          <p:cNvPr id="12" name="Picture 1" descr="C:\Planeación\2010\Consejo Directivo\Consejo 42\Boletines Prensa con fotos\Nueva carpeta\Semana Mecatrónica y TAL\DSCF9212.JPG"/>
          <p:cNvPicPr>
            <a:picLocks noChangeAspect="1" noChangeArrowheads="1"/>
          </p:cNvPicPr>
          <p:nvPr/>
        </p:nvPicPr>
        <p:blipFill>
          <a:blip r:embed="rId4" cstate="print"/>
          <a:srcRect/>
          <a:stretch>
            <a:fillRect/>
          </a:stretch>
        </p:blipFill>
        <p:spPr bwMode="auto">
          <a:xfrm>
            <a:off x="6634177" y="4054038"/>
            <a:ext cx="2160000" cy="1620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7"/>
          <p:cNvSpPr txBox="1">
            <a:spLocks noChangeArrowheads="1"/>
          </p:cNvSpPr>
          <p:nvPr/>
        </p:nvSpPr>
        <p:spPr bwMode="auto">
          <a:xfrm>
            <a:off x="2000250" y="142875"/>
            <a:ext cx="7029450" cy="714357"/>
          </a:xfrm>
          <a:prstGeom prst="rect">
            <a:avLst/>
          </a:prstGeom>
          <a:noFill/>
          <a:ln w="9525">
            <a:noFill/>
            <a:miter lim="800000"/>
            <a:headEnd/>
            <a:tailEnd/>
          </a:ln>
        </p:spPr>
        <p:txBody>
          <a:bodyPr wrap="square">
            <a:spAutoFit/>
          </a:bodyPr>
          <a:lstStyle/>
          <a:p>
            <a:pPr lvl="1" algn="r"/>
            <a:r>
              <a:rPr lang="es-ES" sz="2000" b="1" dirty="0">
                <a:solidFill>
                  <a:srgbClr val="800000"/>
                </a:solidFill>
              </a:rPr>
              <a:t>VII. Participación en Congresos, </a:t>
            </a:r>
            <a:r>
              <a:rPr lang="es-ES" sz="2000" b="1" dirty="0" err="1">
                <a:solidFill>
                  <a:srgbClr val="800000"/>
                </a:solidFill>
              </a:rPr>
              <a:t>Simposium</a:t>
            </a:r>
            <a:r>
              <a:rPr lang="es-ES" sz="2000" b="1" dirty="0">
                <a:solidFill>
                  <a:srgbClr val="800000"/>
                </a:solidFill>
              </a:rPr>
              <a:t> y Reuniones Académicas, así como resultados obtenidos</a:t>
            </a:r>
            <a:endParaRPr lang="es-MX" sz="2000" b="1" dirty="0">
              <a:solidFill>
                <a:srgbClr val="800000"/>
              </a:solidFill>
            </a:endParaRPr>
          </a:p>
        </p:txBody>
      </p:sp>
      <p:sp>
        <p:nvSpPr>
          <p:cNvPr id="4" name="3 CuadroTexto"/>
          <p:cNvSpPr txBox="1">
            <a:spLocks noChangeArrowheads="1"/>
          </p:cNvSpPr>
          <p:nvPr/>
        </p:nvSpPr>
        <p:spPr bwMode="auto">
          <a:xfrm>
            <a:off x="4305298" y="1347773"/>
            <a:ext cx="4552982" cy="1815882"/>
          </a:xfrm>
          <a:prstGeom prst="rect">
            <a:avLst/>
          </a:prstGeom>
          <a:noFill/>
          <a:ln w="9525">
            <a:noFill/>
            <a:miter lim="800000"/>
            <a:headEnd/>
            <a:tailEnd/>
          </a:ln>
        </p:spPr>
        <p:txBody>
          <a:bodyPr wrap="square">
            <a:spAutoFit/>
          </a:bodyPr>
          <a:lstStyle/>
          <a:p>
            <a:pPr algn="just"/>
            <a:r>
              <a:rPr lang="es-MX" sz="1400" b="0" dirty="0" smtClean="0"/>
              <a:t>Profesores del Programa Educativo de Tecnología de Alimentos, asistieron </a:t>
            </a:r>
            <a:r>
              <a:rPr lang="es-MX" sz="1400" b="0" dirty="0"/>
              <a:t>al II Foro de Transferencia de Tecnología de xoconostle celebrado en la Universidad Tecnológica de la Suroeste de Guanajuato en Valle de Santiago </a:t>
            </a:r>
            <a:r>
              <a:rPr lang="es-MX" sz="1400" b="0" dirty="0" err="1"/>
              <a:t>Gto</a:t>
            </a:r>
            <a:r>
              <a:rPr lang="es-MX" sz="1400" b="0" dirty="0"/>
              <a:t>., del 15 a 16 de abril. Se participó con la ponencia de Certificación Orgánica y el taller de elaboración de gomitas con jugo de xoconostle impartidos por el Ing. Jesús Cervantes Miranda y el Mtro. Jonatán Zúñiga Morales.</a:t>
            </a:r>
          </a:p>
        </p:txBody>
      </p:sp>
      <p:pic>
        <p:nvPicPr>
          <p:cNvPr id="5" name="Picture 6" descr="E:\Biorecactor\HPIM0620.JPG"/>
          <p:cNvPicPr>
            <a:picLocks noChangeAspect="1" noChangeArrowheads="1"/>
          </p:cNvPicPr>
          <p:nvPr/>
        </p:nvPicPr>
        <p:blipFill>
          <a:blip r:embed="rId3" cstate="print"/>
          <a:srcRect/>
          <a:stretch>
            <a:fillRect/>
          </a:stretch>
        </p:blipFill>
        <p:spPr bwMode="auto">
          <a:xfrm>
            <a:off x="2071692" y="1389897"/>
            <a:ext cx="2173031" cy="1620000"/>
          </a:xfrm>
          <a:prstGeom prst="rect">
            <a:avLst/>
          </a:prstGeom>
          <a:noFill/>
          <a:ln w="9525">
            <a:noFill/>
            <a:miter lim="800000"/>
            <a:headEnd/>
            <a:tailEnd/>
          </a:ln>
        </p:spPr>
      </p:pic>
      <p:sp>
        <p:nvSpPr>
          <p:cNvPr id="6" name="Rectangle 8"/>
          <p:cNvSpPr>
            <a:spLocks noChangeArrowheads="1"/>
          </p:cNvSpPr>
          <p:nvPr/>
        </p:nvSpPr>
        <p:spPr bwMode="auto">
          <a:xfrm>
            <a:off x="1947844" y="3479454"/>
            <a:ext cx="4552982" cy="1384995"/>
          </a:xfrm>
          <a:prstGeom prst="rect">
            <a:avLst/>
          </a:prstGeom>
          <a:noFill/>
          <a:ln w="9525">
            <a:noFill/>
            <a:miter lim="800000"/>
            <a:headEnd/>
            <a:tailEnd/>
          </a:ln>
        </p:spPr>
        <p:txBody>
          <a:bodyPr wrap="square" anchor="ctr">
            <a:spAutoFit/>
          </a:bodyPr>
          <a:lstStyle/>
          <a:p>
            <a:pPr algn="just" eaLnBrk="0" hangingPunct="0"/>
            <a:r>
              <a:rPr lang="es-ES_tradnl" sz="1400" b="0" dirty="0">
                <a:cs typeface="Times New Roman" pitchFamily="18" charset="0"/>
              </a:rPr>
              <a:t>Del 19 al 21 de abril, en las instalaciones de la Universidad Tecnológica del Valle del Mezquital, se celebró la primera Jornada Académica Interdisciplinaria de Desarrollo Sustentable, la cual fue organizada por los programas educativos de Administración y Evaluación de Proyectos, Turismo, y Tecnologías de la Información y Comunicación.</a:t>
            </a:r>
            <a:r>
              <a:rPr lang="es-ES" sz="1400" b="0" dirty="0"/>
              <a:t> </a:t>
            </a:r>
          </a:p>
        </p:txBody>
      </p:sp>
      <p:pic>
        <p:nvPicPr>
          <p:cNvPr id="7170" name="Picture 2" descr="\\Nlabra\mis imágenes\Fotos 2010 Ene-abril\1JornadaInterdisciplinaria\DSCF0100.JPG"/>
          <p:cNvPicPr>
            <a:picLocks noChangeAspect="1" noChangeArrowheads="1"/>
          </p:cNvPicPr>
          <p:nvPr/>
        </p:nvPicPr>
        <p:blipFill>
          <a:blip r:embed="rId4" cstate="print"/>
          <a:srcRect/>
          <a:stretch>
            <a:fillRect/>
          </a:stretch>
        </p:blipFill>
        <p:spPr bwMode="auto">
          <a:xfrm>
            <a:off x="6626842" y="3286124"/>
            <a:ext cx="2160000" cy="1620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4357688" y="523875"/>
            <a:ext cx="4679950" cy="584775"/>
          </a:xfrm>
          <a:prstGeom prst="rect">
            <a:avLst/>
          </a:prstGeom>
          <a:noFill/>
          <a:ln w="9525">
            <a:noFill/>
            <a:miter lim="800000"/>
            <a:headEnd/>
            <a:tailEnd/>
          </a:ln>
        </p:spPr>
        <p:txBody>
          <a:bodyPr>
            <a:spAutoFit/>
          </a:bodyPr>
          <a:lstStyle/>
          <a:p>
            <a:pPr algn="r"/>
            <a:r>
              <a:rPr lang="es-MX" sz="2000" b="1" dirty="0">
                <a:solidFill>
                  <a:srgbClr val="800000"/>
                </a:solidFill>
              </a:rPr>
              <a:t>Nueva oferta educativa</a:t>
            </a:r>
          </a:p>
          <a:p>
            <a:pPr marL="0" lvl="1" algn="r"/>
            <a:r>
              <a:rPr lang="es-MX" sz="1200" b="1" dirty="0"/>
              <a:t>Se vincula con el proyecto </a:t>
            </a:r>
            <a:r>
              <a:rPr lang="es-MX" sz="1200" b="1" dirty="0">
                <a:solidFill>
                  <a:srgbClr val="800000"/>
                </a:solidFill>
              </a:rPr>
              <a:t>adecuación curricular </a:t>
            </a:r>
            <a:r>
              <a:rPr lang="es-MX" sz="1200" b="1" dirty="0"/>
              <a:t>del </a:t>
            </a:r>
            <a:r>
              <a:rPr lang="es-MX" sz="1200" b="1" dirty="0" smtClean="0"/>
              <a:t>poa</a:t>
            </a:r>
            <a:endParaRPr lang="es-MX" sz="2000" b="1" dirty="0">
              <a:solidFill>
                <a:srgbClr val="800000"/>
              </a:solidFill>
            </a:endParaRPr>
          </a:p>
        </p:txBody>
      </p:sp>
      <p:sp>
        <p:nvSpPr>
          <p:cNvPr id="7171" name="3 CuadroTexto"/>
          <p:cNvSpPr txBox="1">
            <a:spLocks noChangeArrowheads="1"/>
          </p:cNvSpPr>
          <p:nvPr/>
        </p:nvSpPr>
        <p:spPr bwMode="auto">
          <a:xfrm>
            <a:off x="1857356" y="1571625"/>
            <a:ext cx="3562369" cy="4539704"/>
          </a:xfrm>
          <a:prstGeom prst="rect">
            <a:avLst/>
          </a:prstGeom>
          <a:noFill/>
          <a:ln w="9525">
            <a:noFill/>
            <a:miter lim="800000"/>
            <a:headEnd/>
            <a:tailEnd/>
          </a:ln>
        </p:spPr>
        <p:txBody>
          <a:bodyPr wrap="square">
            <a:spAutoFit/>
          </a:bodyPr>
          <a:lstStyle/>
          <a:p>
            <a:pPr algn="just"/>
            <a:r>
              <a:rPr lang="es-ES" sz="1700" b="0" dirty="0"/>
              <a:t>En el mes de marzo </a:t>
            </a:r>
            <a:r>
              <a:rPr lang="es-ES" sz="1700" b="0" dirty="0" smtClean="0"/>
              <a:t>se </a:t>
            </a:r>
            <a:r>
              <a:rPr lang="es-ES" sz="1700" dirty="0" smtClean="0"/>
              <a:t>dió inicio con </a:t>
            </a:r>
            <a:r>
              <a:rPr lang="es-ES" sz="1700" b="0" dirty="0" smtClean="0"/>
              <a:t>las actividades programadas para la </a:t>
            </a:r>
            <a:r>
              <a:rPr lang="es-ES" sz="1700" b="0" dirty="0"/>
              <a:t>entrega de fichas </a:t>
            </a:r>
            <a:r>
              <a:rPr lang="es-ES" sz="1700" b="0" dirty="0" smtClean="0"/>
              <a:t>de acuerdo a planeado para el proceso captación para </a:t>
            </a:r>
            <a:r>
              <a:rPr lang="es-ES" sz="1700" b="0" dirty="0"/>
              <a:t>el </a:t>
            </a:r>
            <a:r>
              <a:rPr lang="es-ES" sz="1700" b="0" dirty="0" smtClean="0"/>
              <a:t>inicio del período escolar en septiembre de 2010</a:t>
            </a:r>
            <a:r>
              <a:rPr lang="es-ES" sz="1700" b="0" dirty="0"/>
              <a:t>, mismo que se apoya de las siguientes estrategias: </a:t>
            </a:r>
            <a:r>
              <a:rPr lang="es-ES" sz="1700" dirty="0"/>
              <a:t>spots de radio, entrevistas en radio y televisión, espectaculares, volantes, carteles, perifoneo, visitas a IEMS, visitas a las instalaciones de la UTVM, boletines de prensa y órgano informativo institucional. </a:t>
            </a:r>
            <a:endParaRPr lang="es-ES" sz="1700" dirty="0" smtClean="0"/>
          </a:p>
          <a:p>
            <a:pPr algn="just"/>
            <a:r>
              <a:rPr lang="es-ES" sz="1700" b="1" dirty="0" smtClean="0">
                <a:solidFill>
                  <a:srgbClr val="800000"/>
                </a:solidFill>
              </a:rPr>
              <a:t>Aunque cabe  señalar que dichas estrategias se disminuyeron en un 35% en promedio debido a que no se contaba con el techo presupuestal.</a:t>
            </a:r>
            <a:endParaRPr lang="es-MX" sz="1700" b="1" dirty="0">
              <a:solidFill>
                <a:srgbClr val="800000"/>
              </a:solidFill>
            </a:endParaRPr>
          </a:p>
        </p:txBody>
      </p:sp>
      <p:sp>
        <p:nvSpPr>
          <p:cNvPr id="7172" name="Text Box 7"/>
          <p:cNvSpPr txBox="1">
            <a:spLocks noChangeArrowheads="1"/>
          </p:cNvSpPr>
          <p:nvPr/>
        </p:nvSpPr>
        <p:spPr bwMode="auto">
          <a:xfrm>
            <a:off x="3357563" y="171450"/>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pic>
        <p:nvPicPr>
          <p:cNvPr id="7173" name="Picture 7"/>
          <p:cNvPicPr>
            <a:picLocks noChangeAspect="1" noChangeArrowheads="1"/>
          </p:cNvPicPr>
          <p:nvPr/>
        </p:nvPicPr>
        <p:blipFill>
          <a:blip r:embed="rId3" cstate="print"/>
          <a:srcRect l="25090" t="25726" r="43697" b="11105"/>
          <a:stretch>
            <a:fillRect/>
          </a:stretch>
        </p:blipFill>
        <p:spPr bwMode="auto">
          <a:xfrm>
            <a:off x="5705475" y="1624013"/>
            <a:ext cx="2786063" cy="4214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7"/>
          <p:cNvSpPr txBox="1">
            <a:spLocks noChangeArrowheads="1"/>
          </p:cNvSpPr>
          <p:nvPr/>
        </p:nvSpPr>
        <p:spPr bwMode="auto">
          <a:xfrm>
            <a:off x="2286000" y="142875"/>
            <a:ext cx="6743700" cy="877888"/>
          </a:xfrm>
          <a:prstGeom prst="rect">
            <a:avLst/>
          </a:prstGeom>
          <a:noFill/>
          <a:ln w="9525">
            <a:noFill/>
            <a:miter lim="800000"/>
            <a:headEnd/>
            <a:tailEnd/>
          </a:ln>
        </p:spPr>
        <p:txBody>
          <a:bodyPr>
            <a:spAutoFit/>
          </a:bodyPr>
          <a:lstStyle/>
          <a:p>
            <a:pPr lvl="1" algn="r"/>
            <a:r>
              <a:rPr lang="es-MX" sz="2000" b="1" dirty="0">
                <a:solidFill>
                  <a:srgbClr val="800000"/>
                </a:solidFill>
              </a:rPr>
              <a:t>VIII. Proyectos Especiales</a:t>
            </a:r>
          </a:p>
          <a:p>
            <a:pPr lvl="1" algn="r"/>
            <a:r>
              <a:rPr lang="es-MX" sz="2000" b="1" dirty="0">
                <a:solidFill>
                  <a:srgbClr val="800000"/>
                </a:solidFill>
              </a:rPr>
              <a:t>Ejercicio del recurso</a:t>
            </a:r>
          </a:p>
          <a:p>
            <a:pPr lvl="1" algn="r"/>
            <a:r>
              <a:rPr lang="es-MX" sz="1100" b="1" dirty="0"/>
              <a:t>Se vincula con el proyecto </a:t>
            </a:r>
            <a:r>
              <a:rPr lang="es-MX" sz="1100" b="1" dirty="0">
                <a:solidFill>
                  <a:srgbClr val="800000"/>
                </a:solidFill>
              </a:rPr>
              <a:t>gestión y desarrollo del servicio educativo </a:t>
            </a:r>
            <a:r>
              <a:rPr lang="es-MX" sz="1100" b="1" dirty="0"/>
              <a:t>del poa</a:t>
            </a:r>
            <a:endParaRPr lang="es-MX" sz="2000" b="1" dirty="0">
              <a:solidFill>
                <a:srgbClr val="800000"/>
              </a:solidFill>
            </a:endParaRPr>
          </a:p>
        </p:txBody>
      </p:sp>
      <p:sp>
        <p:nvSpPr>
          <p:cNvPr id="66746" name="4 CuadroTexto"/>
          <p:cNvSpPr txBox="1">
            <a:spLocks noChangeArrowheads="1"/>
          </p:cNvSpPr>
          <p:nvPr/>
        </p:nvSpPr>
        <p:spPr bwMode="auto">
          <a:xfrm>
            <a:off x="2697163" y="4951428"/>
            <a:ext cx="1643062" cy="692150"/>
          </a:xfrm>
          <a:prstGeom prst="rect">
            <a:avLst/>
          </a:prstGeom>
          <a:noFill/>
          <a:ln w="9525">
            <a:noFill/>
            <a:miter lim="800000"/>
            <a:headEnd/>
            <a:tailEnd/>
          </a:ln>
        </p:spPr>
        <p:txBody>
          <a:bodyPr>
            <a:spAutoFit/>
          </a:bodyPr>
          <a:lstStyle/>
          <a:p>
            <a:pPr algn="ctr"/>
            <a:r>
              <a:rPr lang="es-ES" sz="1300" b="1" dirty="0"/>
              <a:t>Porcentaje de presupuesto erogado</a:t>
            </a:r>
          </a:p>
        </p:txBody>
      </p:sp>
      <p:graphicFrame>
        <p:nvGraphicFramePr>
          <p:cNvPr id="6" name="5 Tabla"/>
          <p:cNvGraphicFramePr>
            <a:graphicFrameLocks noGrp="1"/>
          </p:cNvGraphicFramePr>
          <p:nvPr/>
        </p:nvGraphicFramePr>
        <p:xfrm>
          <a:off x="1981182" y="1260528"/>
          <a:ext cx="6858048" cy="2454224"/>
        </p:xfrm>
        <a:graphic>
          <a:graphicData uri="http://schemas.openxmlformats.org/drawingml/2006/table">
            <a:tbl>
              <a:tblPr/>
              <a:tblGrid>
                <a:gridCol w="1649287"/>
                <a:gridCol w="413526"/>
                <a:gridCol w="571504"/>
                <a:gridCol w="205195"/>
                <a:gridCol w="509185"/>
                <a:gridCol w="714380"/>
                <a:gridCol w="46899"/>
                <a:gridCol w="667481"/>
                <a:gridCol w="651831"/>
                <a:gridCol w="71438"/>
                <a:gridCol w="642942"/>
                <a:gridCol w="714380"/>
              </a:tblGrid>
              <a:tr h="113965">
                <a:tc gridSpan="2">
                  <a:txBody>
                    <a:bodyPr/>
                    <a:lstStyle/>
                    <a:p>
                      <a:pPr algn="l" fontAlgn="b"/>
                      <a:endParaRPr lang="es-ES" sz="800" b="0" i="0" u="none" strike="noStrike" dirty="0">
                        <a:latin typeface="Arial"/>
                      </a:endParaRPr>
                    </a:p>
                  </a:txBody>
                  <a:tcPr marL="6704" marR="6704" marT="6704"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b"/>
                      <a:endParaRPr lang="es-ES" sz="800" b="0" i="0" u="none" strike="noStrike">
                        <a:latin typeface="Arial"/>
                      </a:endParaRPr>
                    </a:p>
                  </a:txBody>
                  <a:tcPr marL="6704" marR="6704" marT="670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endParaRPr lang="es-ES" dirty="0"/>
                    </a:p>
                  </a:txBody>
                  <a:tcPr marL="6704" marR="6704" marT="670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s-ES" sz="800" b="1" i="0" u="none" strike="noStrike" dirty="0">
                          <a:latin typeface="Arial"/>
                        </a:rPr>
                        <a:t>Saldo de ejercicios anteriores</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gridSpan="3">
                  <a:txBody>
                    <a:bodyPr/>
                    <a:lstStyle/>
                    <a:p>
                      <a:pPr algn="ctr" fontAlgn="ctr"/>
                      <a:r>
                        <a:rPr lang="es-ES" sz="800" b="1" i="0" u="none" strike="noStrike">
                          <a:latin typeface="Arial"/>
                        </a:rPr>
                        <a:t>Ejercido en 2010 </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c gridSpan="3">
                  <a:txBody>
                    <a:bodyPr/>
                    <a:lstStyle/>
                    <a:p>
                      <a:pPr algn="ctr" fontAlgn="ctr"/>
                      <a:r>
                        <a:rPr lang="es-ES" sz="800" b="1" i="0" u="none" strike="noStrike" dirty="0">
                          <a:latin typeface="Arial"/>
                        </a:rPr>
                        <a:t>Por ejercer al </a:t>
                      </a:r>
                      <a:endParaRPr lang="es-ES" sz="800" b="1" i="0" u="none" strike="noStrike" dirty="0" smtClean="0">
                        <a:latin typeface="Arial"/>
                      </a:endParaRPr>
                    </a:p>
                    <a:p>
                      <a:pPr algn="ctr" fontAlgn="ctr"/>
                      <a:r>
                        <a:rPr lang="es-ES" sz="800" b="1" i="0" u="none" strike="noStrike" dirty="0" smtClean="0">
                          <a:latin typeface="Arial"/>
                        </a:rPr>
                        <a:t>cierre </a:t>
                      </a:r>
                      <a:r>
                        <a:rPr lang="es-ES" sz="800" b="1" i="0" u="none" strike="noStrike" dirty="0">
                          <a:latin typeface="Arial"/>
                        </a:rPr>
                        <a:t>del periodo</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a:p>
                  </a:txBody>
                  <a:tcPr/>
                </a:tc>
              </a:tr>
              <a:tr h="321783">
                <a:tc gridSpan="2">
                  <a:txBody>
                    <a:bodyPr/>
                    <a:lstStyle/>
                    <a:p>
                      <a:pPr algn="ctr" fontAlgn="ctr"/>
                      <a:r>
                        <a:rPr lang="es-ES" sz="800" b="1" i="0" u="none" strike="noStrike" dirty="0">
                          <a:latin typeface="Arial"/>
                        </a:rPr>
                        <a:t>Concepto</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es-ES" sz="800" b="1" i="0" u="none" strike="noStrike">
                        <a:latin typeface="Arial"/>
                      </a:endParaRP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s-ES" sz="800" b="1" i="0" u="none" strike="noStrike" dirty="0">
                          <a:latin typeface="Arial"/>
                        </a:rPr>
                        <a:t>Fuente</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ctr"/>
                      <a:r>
                        <a:rPr lang="es-ES" sz="800" b="1" i="0" u="none" strike="noStrike" dirty="0">
                          <a:latin typeface="Arial"/>
                        </a:rPr>
                        <a:t>Autorizado en 2007 y 2008</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es-ES" sz="800" b="1" i="0" u="none" strike="noStrike">
                        <a:latin typeface="Arial"/>
                      </a:endParaRP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s-ES" sz="800" b="1" i="0" u="none" strike="noStrike" dirty="0">
                          <a:latin typeface="Arial"/>
                        </a:rPr>
                        <a:t>Autorizado  en 2009 </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ctr"/>
                      <a:r>
                        <a:rPr lang="es-ES" sz="800" b="1" i="0" u="none" strike="noStrike" dirty="0">
                          <a:latin typeface="Arial"/>
                        </a:rPr>
                        <a:t>Origen  de recursos 2007 y 2008</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es-ES" sz="800" b="1" i="0" u="none" strike="noStrike" dirty="0">
                        <a:latin typeface="Arial"/>
                      </a:endParaRP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s-ES" sz="800" b="1" i="0" u="none" strike="noStrike" dirty="0">
                          <a:latin typeface="Arial"/>
                        </a:rPr>
                        <a:t>Origen  de recursos  2009</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fontAlgn="ctr"/>
                      <a:r>
                        <a:rPr lang="es-ES" sz="800" b="1" i="0" u="none" strike="noStrike" dirty="0">
                          <a:latin typeface="Arial"/>
                        </a:rPr>
                        <a:t>Origen </a:t>
                      </a:r>
                      <a:r>
                        <a:rPr lang="es-ES" sz="800" b="1" i="0" u="none" strike="noStrike" dirty="0" smtClean="0">
                          <a:latin typeface="Arial"/>
                        </a:rPr>
                        <a:t>de </a:t>
                      </a:r>
                    </a:p>
                    <a:p>
                      <a:pPr algn="ctr" fontAlgn="ctr"/>
                      <a:r>
                        <a:rPr lang="es-ES" sz="800" b="1" i="0" u="none" strike="noStrike" dirty="0" smtClean="0">
                          <a:latin typeface="Arial"/>
                        </a:rPr>
                        <a:t>recursos 2007</a:t>
                      </a:r>
                    </a:p>
                    <a:p>
                      <a:pPr algn="ctr" fontAlgn="ctr"/>
                      <a:r>
                        <a:rPr lang="es-ES" sz="800" b="1" i="0" u="none" strike="noStrike" dirty="0" smtClean="0">
                          <a:latin typeface="Arial"/>
                        </a:rPr>
                        <a:t>y </a:t>
                      </a:r>
                      <a:r>
                        <a:rPr lang="es-ES" sz="800" b="1" i="0" u="none" strike="noStrike" dirty="0">
                          <a:latin typeface="Arial"/>
                        </a:rPr>
                        <a:t>2008</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es-ES" sz="800" b="1" i="0" u="none" strike="noStrike">
                        <a:latin typeface="Arial"/>
                      </a:endParaRP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s-ES" sz="800" b="1" i="0" u="none" strike="noStrike" dirty="0">
                          <a:latin typeface="Arial"/>
                        </a:rPr>
                        <a:t>Origen </a:t>
                      </a:r>
                      <a:r>
                        <a:rPr lang="es-ES" sz="800" b="1" i="0" u="none" strike="noStrike" dirty="0" smtClean="0">
                          <a:latin typeface="Arial"/>
                        </a:rPr>
                        <a:t>de </a:t>
                      </a:r>
                      <a:r>
                        <a:rPr lang="es-ES" sz="800" b="1" i="0" u="none" strike="noStrike" dirty="0">
                          <a:latin typeface="Arial"/>
                        </a:rPr>
                        <a:t>recursos  2009</a:t>
                      </a:r>
                    </a:p>
                  </a:txBody>
                  <a:tcPr marL="6704" marR="6704" marT="67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108000">
                <a:tc gridSpan="2">
                  <a:txBody>
                    <a:bodyPr/>
                    <a:lstStyle/>
                    <a:p>
                      <a:pPr algn="just" fontAlgn="b"/>
                      <a:r>
                        <a:rPr lang="es-ES" sz="800" b="0" i="0" u="none" strike="noStrike" dirty="0">
                          <a:latin typeface="Arial"/>
                        </a:rPr>
                        <a:t>Incubadora de empresas (INCUBATEC)</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342,000.00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10,822.07</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dirty="0">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331,177.93</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Incubadora de empresas (INCUBATEC)</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Estatal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dirty="0">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dirty="0">
                          <a:latin typeface="Arial"/>
                        </a:rPr>
                        <a:t>360,000.00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dirty="0">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dirty="0">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dirty="0">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360,000.00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Programa de Mejoramiento del Profesorado</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dirty="0">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dirty="0">
                          <a:latin typeface="Arial"/>
                        </a:rPr>
                        <a:t>79,253.64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79,253.64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Fondo de Apoyo a la Calidad de las </a:t>
                      </a:r>
                      <a:r>
                        <a:rPr lang="es-ES" sz="800" b="0" i="0" u="none" strike="noStrike" dirty="0" err="1">
                          <a:latin typeface="Arial"/>
                        </a:rPr>
                        <a:t>UT's</a:t>
                      </a:r>
                      <a:endParaRPr lang="es-ES" sz="800" b="0" i="0" u="none" strike="noStrike" dirty="0">
                        <a:latin typeface="Arial"/>
                      </a:endParaRP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188,002.14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7,359.61</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180,642.53</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Fondo de Apoyo a la Calidad de las </a:t>
                      </a:r>
                      <a:r>
                        <a:rPr lang="es-ES" sz="800" b="0" i="0" u="none" strike="noStrike" dirty="0" err="1">
                          <a:latin typeface="Arial"/>
                        </a:rPr>
                        <a:t>UT's</a:t>
                      </a:r>
                      <a:r>
                        <a:rPr lang="es-ES" sz="800" b="1" i="0" u="none" strike="noStrike" dirty="0">
                          <a:solidFill>
                            <a:srgbClr val="000000"/>
                          </a:solidFill>
                          <a:latin typeface="Calibri"/>
                        </a:rPr>
                        <a:t> *</a:t>
                      </a:r>
                      <a:endParaRPr lang="es-ES" sz="800" b="0" i="0" u="none" strike="noStrike" dirty="0">
                        <a:latin typeface="Arial"/>
                      </a:endParaRP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Estatal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1,061,877.12</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1,061,877.12</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Centro de Acceso Universitario</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91,212.69</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20,444.85</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70,767.84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P.I.F.I. 2008</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248,959.54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188,298.33</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60,661.21</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dirty="0">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PROMEP  2008</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70,851.00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13,403.00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57,448.00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Fondo Concurrente 2008</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281,240.84</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88,783.29</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192,457.55</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Fondo Concurrente 2008</a:t>
                      </a:r>
                      <a:r>
                        <a:rPr lang="es-ES" sz="800" b="1" i="0" u="none" strike="noStrike" dirty="0">
                          <a:solidFill>
                            <a:srgbClr val="000000"/>
                          </a:solidFill>
                          <a:latin typeface="Calibri"/>
                        </a:rPr>
                        <a:t> *</a:t>
                      </a:r>
                      <a:endParaRPr lang="es-ES" sz="800" b="0" i="0" u="none" strike="noStrike" dirty="0">
                        <a:latin typeface="Arial"/>
                      </a:endParaRP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Estatal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1,180,000.00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1,180,000.00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2">
                  <a:txBody>
                    <a:bodyPr/>
                    <a:lstStyle/>
                    <a:p>
                      <a:pPr algn="just" fontAlgn="b"/>
                      <a:r>
                        <a:rPr lang="es-ES" sz="800" b="0" i="0" u="none" strike="noStrike" dirty="0">
                          <a:latin typeface="Arial"/>
                        </a:rPr>
                        <a:t>INCUBATEC 2007</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800" b="0" i="0" u="none" strike="noStrike">
                          <a:latin typeface="Arial"/>
                        </a:rPr>
                        <a:t>Federal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25,749.30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0" i="0" u="none" strike="noStrike">
                          <a:latin typeface="Arial"/>
                        </a:rPr>
                        <a:t>25,749.30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0"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0" i="0" u="none" strike="noStrike">
                          <a:latin typeface="Arial"/>
                        </a:rPr>
                        <a:t> </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gridSpan="3">
                  <a:txBody>
                    <a:bodyPr/>
                    <a:lstStyle/>
                    <a:p>
                      <a:pPr algn="ctr" fontAlgn="b"/>
                      <a:r>
                        <a:rPr lang="es-ES" sz="800" b="1" i="0" u="none" strike="noStrike">
                          <a:latin typeface="Arial"/>
                        </a:rPr>
                        <a:t>Total</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2">
                  <a:txBody>
                    <a:bodyPr/>
                    <a:lstStyle/>
                    <a:p>
                      <a:pPr algn="r" fontAlgn="b"/>
                      <a:r>
                        <a:rPr lang="es-ES" sz="800" b="1" i="0" u="none" strike="noStrike">
                          <a:latin typeface="Arial"/>
                        </a:rPr>
                        <a:t>1,806,800.68</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1"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latin typeface="Arial"/>
                        </a:rPr>
                        <a:t>2,122,345.59</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1" i="0" u="none" strike="noStrike">
                          <a:latin typeface="Arial"/>
                        </a:rPr>
                        <a:t>0.00</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1"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latin typeface="Arial"/>
                        </a:rPr>
                        <a:t>329,111.15</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b"/>
                      <a:r>
                        <a:rPr lang="es-ES" sz="800" b="1" i="0" u="none" strike="noStrike">
                          <a:latin typeface="Arial"/>
                        </a:rPr>
                        <a:t>1,516,316.06</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es-ES" sz="800" b="1" i="0" u="none" strike="noStrike">
                        <a:latin typeface="Arial"/>
                      </a:endParaRPr>
                    </a:p>
                  </a:txBody>
                  <a:tcPr marL="6704" marR="6704" marT="6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800" b="1" i="0" u="none" strike="noStrike">
                          <a:latin typeface="Arial"/>
                        </a:rPr>
                        <a:t>2,083,719.06</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8000">
                <a:tc>
                  <a:txBody>
                    <a:bodyPr/>
                    <a:lstStyle/>
                    <a:p>
                      <a:pPr algn="l" fontAlgn="b"/>
                      <a:endParaRPr lang="es-ES" sz="800" b="0" i="0" u="none" strike="noStrike">
                        <a:latin typeface="Arial"/>
                      </a:endParaRPr>
                    </a:p>
                  </a:txBody>
                  <a:tcPr marL="6704" marR="6704" marT="6704" marB="0">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ES" sz="800" b="0" i="0" u="none" strike="noStrike">
                        <a:latin typeface="Arial"/>
                      </a:endParaRPr>
                    </a:p>
                  </a:txBody>
                  <a:tcPr marL="6704" marR="6704" marT="6704"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3">
                  <a:txBody>
                    <a:bodyPr/>
                    <a:lstStyle/>
                    <a:p>
                      <a:pPr algn="ctr" fontAlgn="b"/>
                      <a:r>
                        <a:rPr lang="es-ES" sz="800" b="1" i="0" u="none" strike="noStrike">
                          <a:latin typeface="Arial"/>
                        </a:rPr>
                        <a:t>3,929,146.27</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algn="ctr" fontAlgn="b"/>
                      <a:r>
                        <a:rPr lang="es-ES" sz="800" b="1" i="0" u="none" strike="noStrike">
                          <a:latin typeface="Arial"/>
                        </a:rPr>
                        <a:t>329,111.15</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algn="ctr" fontAlgn="b"/>
                      <a:r>
                        <a:rPr lang="es-ES" sz="800" b="1" i="0" u="none" strike="noStrike" dirty="0">
                          <a:latin typeface="Arial"/>
                        </a:rPr>
                        <a:t>3,600,035.12</a:t>
                      </a:r>
                    </a:p>
                  </a:txBody>
                  <a:tcPr marL="6704" marR="6704" marT="67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120669">
                <a:tc>
                  <a:txBody>
                    <a:bodyPr/>
                    <a:lstStyle/>
                    <a:p>
                      <a:pPr algn="l" fontAlgn="b"/>
                      <a:r>
                        <a:rPr lang="es-ES" sz="800" b="0" i="0" u="none" strike="noStrike">
                          <a:latin typeface="Arial"/>
                        </a:rPr>
                        <a:t>(*) Recursos pendientes de recibir</a:t>
                      </a:r>
                    </a:p>
                  </a:txBody>
                  <a:tcPr marL="6704" marR="6704" marT="6704" marB="0" anchor="b">
                    <a:lnL>
                      <a:noFill/>
                    </a:lnL>
                    <a:lnR>
                      <a:noFill/>
                    </a:lnR>
                    <a:lnT>
                      <a:noFill/>
                    </a:lnT>
                    <a:lnB>
                      <a:noFill/>
                    </a:lnB>
                  </a:tcPr>
                </a:tc>
                <a:tc gridSpan="2">
                  <a:txBody>
                    <a:bodyPr/>
                    <a:lstStyle/>
                    <a:p>
                      <a:pPr algn="l" fontAlgn="b"/>
                      <a:endParaRPr lang="es-ES" sz="800" b="0" i="0" u="none" strike="noStrike">
                        <a:latin typeface="Arial"/>
                      </a:endParaRPr>
                    </a:p>
                  </a:txBody>
                  <a:tcPr marL="6704" marR="6704" marT="6704" marB="0" anchor="b">
                    <a:lnL>
                      <a:noFill/>
                    </a:lnL>
                    <a:lnR>
                      <a:noFill/>
                    </a:lnR>
                    <a:lnT>
                      <a:noFill/>
                    </a:lnT>
                    <a:lnB>
                      <a:noFill/>
                    </a:lnB>
                  </a:tcPr>
                </a:tc>
                <a:tc hMerge="1">
                  <a:txBody>
                    <a:bodyPr/>
                    <a:lstStyle/>
                    <a:p>
                      <a:endParaRPr lang="es-ES"/>
                    </a:p>
                  </a:txBody>
                  <a:tcPr/>
                </a:tc>
                <a:tc>
                  <a:txBody>
                    <a:bodyPr/>
                    <a:lstStyle/>
                    <a:p>
                      <a:pPr algn="l" fontAlgn="b"/>
                      <a:endParaRPr lang="es-ES" sz="800" b="0" i="0" u="none" strike="noStrike">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ES" sz="800" b="0" i="0" u="none" strike="noStrike" dirty="0">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l" fontAlgn="b"/>
                      <a:endParaRPr lang="es-ES" sz="800" b="0" i="0" u="none" strike="noStrike">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ES" sz="800" b="0" i="0" u="none" strike="noStrike">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l" fontAlgn="b"/>
                      <a:endParaRPr lang="es-ES" sz="800" b="0" i="0" u="none" strike="noStrike">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b"/>
                      <a:endParaRPr lang="es-ES" sz="800" b="0" i="0" u="none" strike="noStrike" dirty="0">
                        <a:latin typeface="Arial"/>
                      </a:endParaRPr>
                    </a:p>
                  </a:txBody>
                  <a:tcPr marL="6704" marR="6704" marT="6704"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ES"/>
                    </a:p>
                  </a:txBody>
                  <a:tcPr/>
                </a:tc>
              </a:tr>
            </a:tbl>
          </a:graphicData>
        </a:graphic>
      </p:graphicFrame>
      <p:grpSp>
        <p:nvGrpSpPr>
          <p:cNvPr id="9" name="8 Grupo"/>
          <p:cNvGrpSpPr/>
          <p:nvPr/>
        </p:nvGrpSpPr>
        <p:grpSpPr>
          <a:xfrm>
            <a:off x="4438252" y="3714752"/>
            <a:ext cx="4462892" cy="2938465"/>
            <a:chOff x="4857780" y="3919541"/>
            <a:chExt cx="4043363" cy="2662238"/>
          </a:xfrm>
        </p:grpSpPr>
        <p:pic>
          <p:nvPicPr>
            <p:cNvPr id="66747" name="Picture 2"/>
            <p:cNvPicPr>
              <a:picLocks noChangeAspect="1" noChangeArrowheads="1"/>
            </p:cNvPicPr>
            <p:nvPr/>
          </p:nvPicPr>
          <p:blipFill>
            <a:blip r:embed="rId3" cstate="print"/>
            <a:srcRect l="29883" t="27832" r="39648" b="37012"/>
            <a:stretch>
              <a:fillRect/>
            </a:stretch>
          </p:blipFill>
          <p:spPr bwMode="auto">
            <a:xfrm>
              <a:off x="4857780" y="4000504"/>
              <a:ext cx="3929062" cy="2581275"/>
            </a:xfrm>
            <a:prstGeom prst="rect">
              <a:avLst/>
            </a:prstGeom>
            <a:noFill/>
            <a:ln w="9525">
              <a:noFill/>
              <a:miter lim="800000"/>
              <a:headEnd/>
              <a:tailEnd/>
            </a:ln>
          </p:spPr>
        </p:pic>
        <p:sp>
          <p:nvSpPr>
            <p:cNvPr id="8" name="7 CuadroTexto"/>
            <p:cNvSpPr txBox="1"/>
            <p:nvPr/>
          </p:nvSpPr>
          <p:spPr>
            <a:xfrm>
              <a:off x="8266034" y="3919541"/>
              <a:ext cx="635109" cy="369332"/>
            </a:xfrm>
            <a:prstGeom prst="rect">
              <a:avLst/>
            </a:prstGeom>
            <a:solidFill>
              <a:schemeClr val="bg1"/>
            </a:solidFill>
          </p:spPr>
          <p:txBody>
            <a:bodyPr wrap="none" rtlCol="0">
              <a:spAutoFit/>
            </a:bodyPr>
            <a:lstStyle/>
            <a:p>
              <a:pPr algn="ctr"/>
              <a:r>
                <a:rPr lang="es-ES" sz="600" b="1" dirty="0" smtClean="0">
                  <a:latin typeface="Arial" pitchFamily="34" charset="0"/>
                  <a:cs typeface="Arial" pitchFamily="34" charset="0"/>
                </a:rPr>
                <a:t>Estándar</a:t>
              </a:r>
            </a:p>
            <a:p>
              <a:pPr algn="ctr"/>
              <a:r>
                <a:rPr lang="es-ES" sz="600" b="1" dirty="0" smtClean="0">
                  <a:latin typeface="Arial" pitchFamily="34" charset="0"/>
                  <a:cs typeface="Arial" pitchFamily="34" charset="0"/>
                </a:rPr>
                <a:t>Institucional</a:t>
              </a:r>
            </a:p>
            <a:p>
              <a:pPr algn="ctr"/>
              <a:r>
                <a:rPr lang="es-ES" sz="600" b="1" dirty="0" smtClean="0">
                  <a:latin typeface="Arial" pitchFamily="34" charset="0"/>
                  <a:cs typeface="Arial" pitchFamily="34" charset="0"/>
                </a:rPr>
                <a:t>90%</a:t>
              </a:r>
              <a:endParaRPr lang="es-ES" sz="600" b="1"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1643063" y="142875"/>
            <a:ext cx="7386637" cy="584200"/>
          </a:xfrm>
          <a:prstGeom prst="rect">
            <a:avLst/>
          </a:prstGeom>
          <a:noFill/>
          <a:ln w="9525">
            <a:noFill/>
            <a:miter lim="800000"/>
            <a:headEnd/>
            <a:tailEnd/>
          </a:ln>
        </p:spPr>
        <p:txBody>
          <a:bodyPr>
            <a:spAutoFit/>
          </a:bodyPr>
          <a:lstStyle/>
          <a:p>
            <a:pPr lvl="1" algn="r"/>
            <a:r>
              <a:rPr lang="es-MX" sz="2000" b="1" dirty="0">
                <a:solidFill>
                  <a:srgbClr val="800000"/>
                </a:solidFill>
              </a:rPr>
              <a:t>IX. Actividades y Gestiones del Rector</a:t>
            </a:r>
          </a:p>
          <a:p>
            <a:pPr lvl="1" algn="r"/>
            <a:r>
              <a:rPr lang="es-MX" sz="1200" b="1" dirty="0"/>
              <a:t>Se vincula con el proyecto </a:t>
            </a:r>
            <a:r>
              <a:rPr lang="es-MX" sz="1200" b="1" dirty="0">
                <a:solidFill>
                  <a:srgbClr val="800000"/>
                </a:solidFill>
              </a:rPr>
              <a:t>gestión y desarrollo del servicio educativo y Vinculación </a:t>
            </a:r>
            <a:r>
              <a:rPr lang="es-MX" sz="1200" b="1" dirty="0"/>
              <a:t>del poa</a:t>
            </a:r>
            <a:endParaRPr lang="es-MX" sz="2000" b="1" dirty="0">
              <a:solidFill>
                <a:srgbClr val="800000"/>
              </a:solidFill>
            </a:endParaRPr>
          </a:p>
        </p:txBody>
      </p:sp>
      <p:sp>
        <p:nvSpPr>
          <p:cNvPr id="3073" name="Rectangle 1"/>
          <p:cNvSpPr>
            <a:spLocks noChangeArrowheads="1"/>
          </p:cNvSpPr>
          <p:nvPr/>
        </p:nvSpPr>
        <p:spPr bwMode="auto">
          <a:xfrm>
            <a:off x="1928794" y="1093514"/>
            <a:ext cx="4357718"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300" b="1" i="0" u="none" strike="noStrike" cap="none" normalizeH="0" baseline="0" dirty="0" smtClean="0">
                <a:ln>
                  <a:noFill/>
                </a:ln>
                <a:solidFill>
                  <a:schemeClr val="tx1"/>
                </a:solidFill>
                <a:effectLst/>
                <a:ea typeface="Times New Roman" pitchFamily="18" charset="0"/>
                <a:cs typeface="Times New Roman" pitchFamily="18" charset="0"/>
              </a:rPr>
              <a:t>Reunión de Rectores de Universidades Tecnológicas</a:t>
            </a:r>
            <a:r>
              <a:rPr lang="es-ES" sz="1300" dirty="0" smtClean="0">
                <a:ea typeface="Times New Roman" pitchFamily="18" charset="0"/>
                <a:cs typeface="Times New Roman" pitchFamily="18" charset="0"/>
              </a:rPr>
              <a:t>, realizada en la UT de Puebla.</a:t>
            </a:r>
            <a:r>
              <a:rPr kumimoji="0" lang="es-ES" sz="1300" b="0" i="0" u="none" strike="noStrike" cap="none" normalizeH="0" baseline="0" dirty="0" smtClean="0">
                <a:ln>
                  <a:noFill/>
                </a:ln>
                <a:solidFill>
                  <a:schemeClr val="tx1"/>
                </a:solidFill>
                <a:effectLst/>
                <a:ea typeface="Times New Roman" pitchFamily="18" charset="0"/>
                <a:cs typeface="Times New Roman" pitchFamily="18" charset="0"/>
              </a:rPr>
              <a:t> Ante rectores de todo el país Darío Carmona, titular de la SEP, señaló que tiene la solución para combatir la inseguridad, la cual consiste en crear más universidades tecnológicas: “Vamos a encontrar que esta (la operación de universidades tecnológicas) es una de las soluciones para combatir la delincuencia”.</a:t>
            </a:r>
          </a:p>
          <a:p>
            <a:pPr algn="just" fontAlgn="base">
              <a:spcBef>
                <a:spcPct val="0"/>
              </a:spcBef>
              <a:spcAft>
                <a:spcPct val="0"/>
              </a:spcAft>
            </a:pPr>
            <a:r>
              <a:rPr lang="es-ES" sz="1300" dirty="0" smtClean="0">
                <a:ea typeface="Times New Roman" pitchFamily="18" charset="0"/>
                <a:cs typeface="Times New Roman" pitchFamily="18" charset="0"/>
              </a:rPr>
              <a:t>Ante los 63 rectores que participaron en la Reunión de Rectores de Universidades Tecnológicas, señaló que la violencia en la zona fronteriza del país ha dejado de ser exclusiva de una metrópoli: “Lo que está pasando en Ciudad Juárez ya no es un tema de una sola ciudad”.</a:t>
            </a:r>
            <a:endParaRPr kumimoji="0" lang="es-ES" sz="1300" b="0" i="0" u="none" strike="noStrike" cap="none" normalizeH="0" baseline="0" dirty="0" smtClean="0">
              <a:ln>
                <a:noFill/>
              </a:ln>
              <a:solidFill>
                <a:schemeClr val="tx1"/>
              </a:solidFill>
              <a:effectLst/>
            </a:endParaRPr>
          </a:p>
        </p:txBody>
      </p:sp>
      <p:pic>
        <p:nvPicPr>
          <p:cNvPr id="3074" name="Imagen 6" descr="http://cgut.sep.gob.mx/Reunion%20de%20Rectores/Rectores%202010/UTPuebla/Fotos/ReunionUTP.jpg"/>
          <p:cNvPicPr>
            <a:picLocks noChangeAspect="1" noChangeArrowheads="1"/>
          </p:cNvPicPr>
          <p:nvPr/>
        </p:nvPicPr>
        <p:blipFill>
          <a:blip r:embed="rId3" cstate="print"/>
          <a:srcRect/>
          <a:stretch>
            <a:fillRect/>
          </a:stretch>
        </p:blipFill>
        <p:spPr bwMode="auto">
          <a:xfrm>
            <a:off x="6357950" y="1214422"/>
            <a:ext cx="2438710" cy="1620000"/>
          </a:xfrm>
          <a:prstGeom prst="rect">
            <a:avLst/>
          </a:prstGeom>
          <a:noFill/>
          <a:ln w="9525">
            <a:noFill/>
            <a:miter lim="800000"/>
            <a:headEnd/>
            <a:tailEnd/>
          </a:ln>
        </p:spPr>
      </p:pic>
      <p:sp>
        <p:nvSpPr>
          <p:cNvPr id="6145" name="Rectangle 1"/>
          <p:cNvSpPr>
            <a:spLocks noChangeArrowheads="1"/>
          </p:cNvSpPr>
          <p:nvPr/>
        </p:nvSpPr>
        <p:spPr bwMode="auto">
          <a:xfrm>
            <a:off x="1928794" y="3987303"/>
            <a:ext cx="4714908" cy="2292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300" b="0" i="0" u="none" strike="noStrike" cap="none" normalizeH="0" baseline="0" dirty="0" smtClean="0">
                <a:ln>
                  <a:noFill/>
                </a:ln>
                <a:solidFill>
                  <a:schemeClr val="tx1"/>
                </a:solidFill>
                <a:effectLst/>
                <a:ea typeface="Times New Roman" pitchFamily="18" charset="0"/>
                <a:cs typeface="Arial" pitchFamily="34" charset="0"/>
              </a:rPr>
              <a:t>Con el objetivo de que la comunidad universitaria participe de manera activa en el fortalecimiento de valores universales y desarrollo del espíritu emprendedor, se llevó a cabo la presentación institucional del Programa Formación en Valores y Programa Emprendedores. </a:t>
            </a:r>
            <a:r>
              <a:rPr kumimoji="0" lang="es-ES" sz="1300" b="0" i="0" u="none" strike="noStrike" cap="none" normalizeH="0" baseline="0" dirty="0" smtClean="0">
                <a:ln>
                  <a:noFill/>
                </a:ln>
                <a:solidFill>
                  <a:schemeClr val="tx1"/>
                </a:solidFill>
                <a:effectLst/>
                <a:ea typeface="Times New Roman" pitchFamily="18" charset="0"/>
              </a:rPr>
              <a:t>Ambos programas tienen como propósito otorgar una formación integral a los estudiantes, misma que les permita obtener mejores condiciones de vida. A través del programa Formación en Valores los participantes promueven, reflexionan y viven los valores humanos universales; dicho programa se desarrolla de manera coordinada con la Fundación México Unido y con el Sistema DIF Hidalgo.</a:t>
            </a:r>
            <a:r>
              <a:rPr kumimoji="0" lang="es-ES" sz="1300" b="0" i="0" u="none" strike="noStrike" cap="none" normalizeH="0" baseline="0" dirty="0" smtClean="0">
                <a:ln>
                  <a:noFill/>
                </a:ln>
                <a:solidFill>
                  <a:schemeClr val="tx1"/>
                </a:solidFill>
                <a:effectLst/>
              </a:rPr>
              <a:t> </a:t>
            </a:r>
          </a:p>
        </p:txBody>
      </p:sp>
      <p:grpSp>
        <p:nvGrpSpPr>
          <p:cNvPr id="15" name="14 Grupo"/>
          <p:cNvGrpSpPr/>
          <p:nvPr/>
        </p:nvGrpSpPr>
        <p:grpSpPr>
          <a:xfrm>
            <a:off x="6786578" y="4071942"/>
            <a:ext cx="1905013" cy="2500330"/>
            <a:chOff x="6786578" y="3786190"/>
            <a:chExt cx="1905013" cy="2500330"/>
          </a:xfrm>
        </p:grpSpPr>
        <p:pic>
          <p:nvPicPr>
            <p:cNvPr id="6148" name="Picture 4" descr="\\Nlabra\mis imágenes\Fotos 2010 Ene-abril\Valores-Emprendedores\DSCF7453.JPG"/>
            <p:cNvPicPr>
              <a:picLocks noChangeAspect="1" noChangeArrowheads="1"/>
            </p:cNvPicPr>
            <p:nvPr/>
          </p:nvPicPr>
          <p:blipFill>
            <a:blip r:embed="rId4" cstate="print"/>
            <a:srcRect t="10000" b="5000"/>
            <a:stretch>
              <a:fillRect/>
            </a:stretch>
          </p:blipFill>
          <p:spPr bwMode="auto">
            <a:xfrm>
              <a:off x="6786578" y="3786190"/>
              <a:ext cx="1905013" cy="1214446"/>
            </a:xfrm>
            <a:prstGeom prst="rect">
              <a:avLst/>
            </a:prstGeom>
            <a:noFill/>
          </p:spPr>
        </p:pic>
        <p:pic>
          <p:nvPicPr>
            <p:cNvPr id="6149" name="Picture 5" descr="\\Nlabra\mis imágenes\Fotos 2010 Ene-abril\Valores-Emprendedores\DSCF7501.JPG"/>
            <p:cNvPicPr>
              <a:picLocks noChangeAspect="1" noChangeArrowheads="1"/>
            </p:cNvPicPr>
            <p:nvPr/>
          </p:nvPicPr>
          <p:blipFill>
            <a:blip r:embed="rId5" cstate="print"/>
            <a:srcRect t="10000"/>
            <a:stretch>
              <a:fillRect/>
            </a:stretch>
          </p:blipFill>
          <p:spPr bwMode="auto">
            <a:xfrm>
              <a:off x="6786578" y="5000636"/>
              <a:ext cx="1905013" cy="1285884"/>
            </a:xfrm>
            <a:prstGeom prst="rect">
              <a:avLst/>
            </a:prstGeom>
            <a:noFill/>
          </p:spPr>
        </p:pic>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00232" y="1500174"/>
            <a:ext cx="6786609" cy="1477328"/>
          </a:xfrm>
          <a:prstGeom prst="rect">
            <a:avLst/>
          </a:prstGeom>
        </p:spPr>
        <p:txBody>
          <a:bodyPr wrap="square">
            <a:spAutoFit/>
          </a:bodyPr>
          <a:lstStyle/>
          <a:p>
            <a:pPr algn="just">
              <a:buSzPct val="150000"/>
              <a:buFont typeface="Wingdings" pitchFamily="2" charset="2"/>
              <a:buChar char="v"/>
            </a:pPr>
            <a:r>
              <a:rPr lang="es-ES" sz="1500" b="1" dirty="0" smtClean="0"/>
              <a:t>Reunión de Rectores de Universidades Tecnológicas</a:t>
            </a:r>
            <a:r>
              <a:rPr lang="es-ES" sz="1500" dirty="0" smtClean="0"/>
              <a:t>, celebrada en el ciudad de León Guanajuato. El pasado 25 de marzo se realizó una reunión de trabajo convocada por el Coordinador General de Universidades Tecnológicas el Ing. Héctor Arreola Soria en el salón D’ Lis del hotel La Estancia, en la ciudad de León, Guanajuato. A dicha reunión asistieron los rectores de las Universidades Tecnológicas del país así como directivos de la Coordinación General.</a:t>
            </a:r>
            <a:endParaRPr lang="es-ES" sz="1500" dirty="0"/>
          </a:p>
        </p:txBody>
      </p:sp>
      <p:sp>
        <p:nvSpPr>
          <p:cNvPr id="3" name="Text Box 7"/>
          <p:cNvSpPr txBox="1">
            <a:spLocks noChangeArrowheads="1"/>
          </p:cNvSpPr>
          <p:nvPr/>
        </p:nvSpPr>
        <p:spPr bwMode="auto">
          <a:xfrm>
            <a:off x="1643063" y="142875"/>
            <a:ext cx="7386637" cy="584200"/>
          </a:xfrm>
          <a:prstGeom prst="rect">
            <a:avLst/>
          </a:prstGeom>
          <a:noFill/>
          <a:ln w="9525">
            <a:noFill/>
            <a:miter lim="800000"/>
            <a:headEnd/>
            <a:tailEnd/>
          </a:ln>
        </p:spPr>
        <p:txBody>
          <a:bodyPr>
            <a:spAutoFit/>
          </a:bodyPr>
          <a:lstStyle/>
          <a:p>
            <a:pPr lvl="1" algn="r"/>
            <a:r>
              <a:rPr lang="es-MX" sz="2000" b="1" dirty="0">
                <a:solidFill>
                  <a:srgbClr val="800000"/>
                </a:solidFill>
              </a:rPr>
              <a:t>IX. Actividades y Gestiones del Rector</a:t>
            </a:r>
          </a:p>
          <a:p>
            <a:pPr lvl="1" algn="r"/>
            <a:r>
              <a:rPr lang="es-MX" sz="1200" b="1" dirty="0"/>
              <a:t>Se vincula con el proyecto </a:t>
            </a:r>
            <a:r>
              <a:rPr lang="es-MX" sz="1200" b="1" dirty="0">
                <a:solidFill>
                  <a:srgbClr val="800000"/>
                </a:solidFill>
              </a:rPr>
              <a:t>gestión y desarrollo del servicio educativo y Vinculación </a:t>
            </a:r>
            <a:r>
              <a:rPr lang="es-MX" sz="1200" b="1" dirty="0"/>
              <a:t>del poa</a:t>
            </a:r>
            <a:endParaRPr lang="es-MX" sz="2000" b="1" dirty="0">
              <a:solidFill>
                <a:srgbClr val="800000"/>
              </a:solidFill>
            </a:endParaRPr>
          </a:p>
        </p:txBody>
      </p:sp>
      <p:sp>
        <p:nvSpPr>
          <p:cNvPr id="4" name="3 Rectángulo"/>
          <p:cNvSpPr/>
          <p:nvPr/>
        </p:nvSpPr>
        <p:spPr>
          <a:xfrm>
            <a:off x="2000232" y="3424238"/>
            <a:ext cx="4581558" cy="2169825"/>
          </a:xfrm>
          <a:prstGeom prst="rect">
            <a:avLst/>
          </a:prstGeom>
          <a:noFill/>
        </p:spPr>
        <p:txBody>
          <a:bodyPr wrap="square">
            <a:spAutoFit/>
          </a:bodyPr>
          <a:lstStyle/>
          <a:p>
            <a:pPr algn="just">
              <a:buSzPct val="150000"/>
            </a:pPr>
            <a:r>
              <a:rPr lang="es-ES" sz="1500" dirty="0" smtClean="0"/>
              <a:t>La Universidad Tecnológica de la Selva </a:t>
            </a:r>
            <a:r>
              <a:rPr lang="es-ES" sz="1500" dirty="0" err="1" smtClean="0"/>
              <a:t>fué</a:t>
            </a:r>
            <a:r>
              <a:rPr lang="es-ES" sz="1500" dirty="0" smtClean="0"/>
              <a:t> sede del VII Congreso Nacional de Administración, Innovación y Desarrollo Empresarial. El evento se realizó en la ciudad de Tuxtla Gutiérrez, contó con la participación de aproximadamente 2000 alumnos de mas de 15 Universidades Tecnológicas de todo el país, además de las conferencias magistrales, talleres y ponencias de expositores de todo el país e incluso de nivel internacional.</a:t>
            </a:r>
            <a:endParaRPr lang="es-ES" sz="1500" dirty="0"/>
          </a:p>
        </p:txBody>
      </p:sp>
      <p:pic>
        <p:nvPicPr>
          <p:cNvPr id="5" name="Picture 2" descr="UTS 2010"/>
          <p:cNvPicPr>
            <a:picLocks noChangeAspect="1" noChangeArrowheads="1"/>
          </p:cNvPicPr>
          <p:nvPr/>
        </p:nvPicPr>
        <p:blipFill>
          <a:blip r:embed="rId3" cstate="print"/>
          <a:srcRect/>
          <a:stretch>
            <a:fillRect/>
          </a:stretch>
        </p:blipFill>
        <p:spPr bwMode="auto">
          <a:xfrm>
            <a:off x="6643702" y="3500438"/>
            <a:ext cx="2143140" cy="1610417"/>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643063" y="142875"/>
            <a:ext cx="7386637" cy="584200"/>
          </a:xfrm>
          <a:prstGeom prst="rect">
            <a:avLst/>
          </a:prstGeom>
          <a:noFill/>
          <a:ln w="9525">
            <a:noFill/>
            <a:miter lim="800000"/>
            <a:headEnd/>
            <a:tailEnd/>
          </a:ln>
        </p:spPr>
        <p:txBody>
          <a:bodyPr>
            <a:spAutoFit/>
          </a:bodyPr>
          <a:lstStyle/>
          <a:p>
            <a:pPr lvl="1" algn="r"/>
            <a:r>
              <a:rPr lang="es-MX" sz="2000" b="1" dirty="0">
                <a:solidFill>
                  <a:srgbClr val="800000"/>
                </a:solidFill>
              </a:rPr>
              <a:t>IX. Actividades y Gestiones del Rector</a:t>
            </a:r>
          </a:p>
          <a:p>
            <a:pPr lvl="1" algn="r"/>
            <a:r>
              <a:rPr lang="es-MX" sz="1200" b="1" dirty="0"/>
              <a:t>Se vincula con el proyecto </a:t>
            </a:r>
            <a:r>
              <a:rPr lang="es-MX" sz="1200" b="1" dirty="0">
                <a:solidFill>
                  <a:srgbClr val="800000"/>
                </a:solidFill>
              </a:rPr>
              <a:t>gestión y desarrollo del servicio educativo y Vinculación </a:t>
            </a:r>
            <a:r>
              <a:rPr lang="es-MX" sz="1200" b="1" dirty="0"/>
              <a:t>del poa</a:t>
            </a:r>
            <a:endParaRPr lang="es-MX" sz="2000" b="1" dirty="0">
              <a:solidFill>
                <a:srgbClr val="800000"/>
              </a:solidFill>
            </a:endParaRPr>
          </a:p>
        </p:txBody>
      </p:sp>
      <p:sp>
        <p:nvSpPr>
          <p:cNvPr id="5" name="Rectangle 1"/>
          <p:cNvSpPr>
            <a:spLocks noChangeArrowheads="1"/>
          </p:cNvSpPr>
          <p:nvPr/>
        </p:nvSpPr>
        <p:spPr bwMode="auto">
          <a:xfrm>
            <a:off x="4572000" y="1343039"/>
            <a:ext cx="4308456" cy="2492990"/>
          </a:xfrm>
          <a:prstGeom prst="rect">
            <a:avLst/>
          </a:prstGeom>
          <a:noFill/>
          <a:ln w="9525">
            <a:noFill/>
            <a:miter lim="800000"/>
            <a:headEnd/>
            <a:tailEnd/>
          </a:ln>
        </p:spPr>
        <p:txBody>
          <a:bodyPr wrap="square" anchor="ctr">
            <a:spAutoFit/>
          </a:bodyPr>
          <a:lstStyle/>
          <a:p>
            <a:pPr algn="just" eaLnBrk="0" hangingPunct="0"/>
            <a:r>
              <a:rPr lang="es-ES" sz="1300" b="0" dirty="0">
                <a:cs typeface="Times New Roman" pitchFamily="18" charset="0"/>
              </a:rPr>
              <a:t>En el marco de la segunda reunión ordinaria del Consorcio de Educación Superior “Espacio Común para la Sustentabilidad” (CESCOSUS), realizado en la Universidad Tecnológica del Valle del Mezquital, se dieron cita representantes de las Universidades: UTVCO, UTZMG, UTHH, UTEC, UTTT, UPP, UPFIM, UAAAN, ITESHU y el ITSOEH. Como parte de las actividades encaminadas a la sustentabilidad, los miembros de CESCOSUS, firmaron  la adhesión a la Carta de la Tierra; este documento manifiesta la libre voluntad de asumir con responsabilidad el respeto y cuidado de la comunidad de vida, integridad ecológica, justicia social y económica.</a:t>
            </a:r>
            <a:r>
              <a:rPr lang="es-ES" sz="1300" b="0" dirty="0"/>
              <a:t> </a:t>
            </a:r>
          </a:p>
        </p:txBody>
      </p:sp>
      <p:pic>
        <p:nvPicPr>
          <p:cNvPr id="6" name="Picture 2" descr="C:\Planeación\2010\Consejo Directivo\Consejo 42\Boletines Prensa con fotos\Nueva carpeta\Carta de la Tierra\DSCF7958.JPG"/>
          <p:cNvPicPr>
            <a:picLocks noChangeAspect="1" noChangeArrowheads="1"/>
          </p:cNvPicPr>
          <p:nvPr/>
        </p:nvPicPr>
        <p:blipFill>
          <a:blip r:embed="rId3" cstate="print"/>
          <a:srcRect l="8929" r="1773" b="24593"/>
          <a:stretch>
            <a:fillRect/>
          </a:stretch>
        </p:blipFill>
        <p:spPr bwMode="auto">
          <a:xfrm>
            <a:off x="2043095" y="1725084"/>
            <a:ext cx="2428892" cy="1538355"/>
          </a:xfrm>
          <a:prstGeom prst="rect">
            <a:avLst/>
          </a:prstGeom>
          <a:noFill/>
          <a:ln w="9525">
            <a:noFill/>
            <a:miter lim="800000"/>
            <a:headEnd/>
            <a:tailEnd/>
          </a:ln>
        </p:spPr>
      </p:pic>
      <p:pic>
        <p:nvPicPr>
          <p:cNvPr id="7" name="Picture 5" descr="\\Nlabra\mis imágenes\Fotos 2010 Ene-abril\27.abril.2010FERIAvivirmejor\DSC08250.JPG"/>
          <p:cNvPicPr>
            <a:picLocks noChangeAspect="1" noChangeArrowheads="1"/>
          </p:cNvPicPr>
          <p:nvPr/>
        </p:nvPicPr>
        <p:blipFill>
          <a:blip r:embed="rId4" cstate="print"/>
          <a:srcRect/>
          <a:stretch>
            <a:fillRect/>
          </a:stretch>
        </p:blipFill>
        <p:spPr bwMode="auto">
          <a:xfrm>
            <a:off x="6377000" y="4143380"/>
            <a:ext cx="2419350" cy="1619250"/>
          </a:xfrm>
          <a:prstGeom prst="rect">
            <a:avLst/>
          </a:prstGeom>
          <a:noFill/>
          <a:ln w="9525">
            <a:noFill/>
            <a:miter lim="800000"/>
            <a:headEnd/>
            <a:tailEnd/>
          </a:ln>
        </p:spPr>
      </p:pic>
      <p:sp>
        <p:nvSpPr>
          <p:cNvPr id="8" name="5 Rectángulo"/>
          <p:cNvSpPr>
            <a:spLocks noChangeArrowheads="1"/>
          </p:cNvSpPr>
          <p:nvPr/>
        </p:nvSpPr>
        <p:spPr bwMode="auto">
          <a:xfrm>
            <a:off x="1876406" y="4071942"/>
            <a:ext cx="4410106" cy="2092881"/>
          </a:xfrm>
          <a:prstGeom prst="rect">
            <a:avLst/>
          </a:prstGeom>
          <a:noFill/>
          <a:ln w="9525">
            <a:noFill/>
            <a:miter lim="800000"/>
            <a:headEnd/>
            <a:tailEnd/>
          </a:ln>
        </p:spPr>
        <p:txBody>
          <a:bodyPr wrap="square">
            <a:spAutoFit/>
          </a:bodyPr>
          <a:lstStyle/>
          <a:p>
            <a:pPr algn="just"/>
            <a:r>
              <a:rPr lang="es-ES" sz="1300" b="0" dirty="0"/>
              <a:t>La Universidad Tecnológica del Valle del Mezquital recibió en sus instalaciones a cerca de dos mil estudiantes de nivel medio superior, quienes recibieron información de la oferta de educación superior disponible en el Estado</a:t>
            </a:r>
            <a:r>
              <a:rPr lang="es-ES" sz="1300" b="0" dirty="0" smtClean="0"/>
              <a:t>.</a:t>
            </a:r>
          </a:p>
          <a:p>
            <a:pPr algn="just"/>
            <a:endParaRPr lang="es-ES" sz="1300" b="0" dirty="0"/>
          </a:p>
          <a:p>
            <a:pPr algn="just"/>
            <a:r>
              <a:rPr lang="es-ES" sz="1300" b="0" dirty="0"/>
              <a:t>En su visita a las instalaciones de la UTVM, en la segunda edición de la </a:t>
            </a:r>
            <a:r>
              <a:rPr lang="es-ES" sz="1300" b="0" dirty="0" smtClean="0"/>
              <a:t>Feria </a:t>
            </a:r>
            <a:r>
              <a:rPr lang="es-ES" sz="1300" b="0" dirty="0"/>
              <a:t>Vivir Mejor </a:t>
            </a:r>
            <a:r>
              <a:rPr lang="es-ES" sz="1300" b="0" i="1" dirty="0"/>
              <a:t>Juntos por la Educación Superior y la Productividad</a:t>
            </a:r>
            <a:r>
              <a:rPr lang="es-ES" sz="1300" b="0" dirty="0"/>
              <a:t>, los estudiantes participaron en la aplicación de un test de orientación vocacional, ciclo de conferencias,  en los laboratorios de la institución, entre otras actividades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7"/>
          <p:cNvSpPr txBox="1">
            <a:spLocks noChangeArrowheads="1"/>
          </p:cNvSpPr>
          <p:nvPr/>
        </p:nvSpPr>
        <p:spPr bwMode="auto">
          <a:xfrm>
            <a:off x="1643063" y="142875"/>
            <a:ext cx="7386637" cy="584200"/>
          </a:xfrm>
          <a:prstGeom prst="rect">
            <a:avLst/>
          </a:prstGeom>
          <a:noFill/>
          <a:ln w="9525">
            <a:noFill/>
            <a:miter lim="800000"/>
            <a:headEnd/>
            <a:tailEnd/>
          </a:ln>
        </p:spPr>
        <p:txBody>
          <a:bodyPr>
            <a:spAutoFit/>
          </a:bodyPr>
          <a:lstStyle/>
          <a:p>
            <a:pPr lvl="1" algn="r"/>
            <a:r>
              <a:rPr lang="es-MX" sz="2000" b="1" dirty="0">
                <a:solidFill>
                  <a:srgbClr val="800000"/>
                </a:solidFill>
              </a:rPr>
              <a:t>IX. Actividades y Gestiones del Rector</a:t>
            </a:r>
          </a:p>
          <a:p>
            <a:pPr lvl="1" algn="r"/>
            <a:r>
              <a:rPr lang="es-MX" sz="1200" b="1" dirty="0"/>
              <a:t>Se vincula con el proyecto </a:t>
            </a:r>
            <a:r>
              <a:rPr lang="es-MX" sz="1200" b="1" dirty="0">
                <a:solidFill>
                  <a:srgbClr val="800000"/>
                </a:solidFill>
              </a:rPr>
              <a:t>gestión y desarrollo del servicio educativo y Vinculación </a:t>
            </a:r>
            <a:r>
              <a:rPr lang="es-MX" sz="1200" b="1" dirty="0"/>
              <a:t>del poa</a:t>
            </a:r>
            <a:endParaRPr lang="es-MX" sz="2000" b="1" dirty="0">
              <a:solidFill>
                <a:srgbClr val="800000"/>
              </a:solidFill>
            </a:endParaRPr>
          </a:p>
        </p:txBody>
      </p:sp>
      <p:sp>
        <p:nvSpPr>
          <p:cNvPr id="3073" name="Rectangle 1"/>
          <p:cNvSpPr>
            <a:spLocks noChangeArrowheads="1"/>
          </p:cNvSpPr>
          <p:nvPr/>
        </p:nvSpPr>
        <p:spPr bwMode="auto">
          <a:xfrm>
            <a:off x="1928794" y="876776"/>
            <a:ext cx="685804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b="0" i="0" u="none" strike="noStrike" cap="none" normalizeH="0" baseline="0" dirty="0" smtClean="0">
                <a:ln>
                  <a:noFill/>
                </a:ln>
                <a:solidFill>
                  <a:schemeClr val="tx1"/>
                </a:solidFill>
                <a:effectLst/>
                <a:ea typeface="Times New Roman" pitchFamily="18" charset="0"/>
                <a:cs typeface="Arial" pitchFamily="34" charset="0"/>
              </a:rPr>
              <a:t>La Universidad Tecnológica del Valle del Mezquital (UTVM) recibió la visita de profesores investigadores de la Universidad de Alcalá de Henares España, quienes de manera conjunta con la Universidad Politécnica Francisco I. Madero (UPFIM) y del Instituto Tecnológico Superior del Occidente del Estado de Hidalgo (ITSOEH), participan en la formación y capacitación de investigadores para el desarrollo de actividades analíticas que posibiliten la conformación del Observatorio de Salud y Medio Ambiente en el Valle del Mezquital.</a:t>
            </a:r>
            <a:endParaRPr kumimoji="0" lang="es-E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b="0" i="0" u="none" strike="noStrike" cap="none" normalizeH="0" baseline="0" dirty="0" smtClean="0">
                <a:ln>
                  <a:noFill/>
                </a:ln>
                <a:solidFill>
                  <a:schemeClr val="tx1"/>
                </a:solidFill>
                <a:effectLst/>
                <a:ea typeface="Times New Roman" pitchFamily="18" charset="0"/>
                <a:cs typeface="Arial" pitchFamily="34" charset="0"/>
              </a:rPr>
              <a:t>La visita de los investigadores a la UTVM tuvo por objeto conocer la capacidad tecnológica con que la institución cuenta, además de participar como institución asesora y facilitadora, para la formación del equipo de investigadores.</a:t>
            </a:r>
            <a:endParaRPr kumimoji="0" lang="es-MX"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
          <p:cNvSpPr txBox="1">
            <a:spLocks noChangeArrowheads="1"/>
          </p:cNvSpPr>
          <p:nvPr/>
        </p:nvSpPr>
        <p:spPr bwMode="auto">
          <a:xfrm>
            <a:off x="1989705" y="1475890"/>
            <a:ext cx="6840000" cy="738664"/>
          </a:xfrm>
          <a:prstGeom prst="rect">
            <a:avLst/>
          </a:prstGeom>
          <a:noFill/>
          <a:ln w="9525">
            <a:noFill/>
            <a:miter lim="800000"/>
            <a:headEnd/>
            <a:tailEnd/>
          </a:ln>
        </p:spPr>
        <p:txBody>
          <a:bodyPr>
            <a:spAutoFit/>
          </a:bodyPr>
          <a:lstStyle/>
          <a:p>
            <a:pPr algn="just"/>
            <a:r>
              <a:rPr lang="es-MX" sz="1400" b="0" dirty="0" smtClean="0"/>
              <a:t>Para </a:t>
            </a:r>
            <a:r>
              <a:rPr lang="es-MX" sz="1400" b="0" dirty="0"/>
              <a:t>el periodo de ingreso enero - abril 2010, se entregaron </a:t>
            </a:r>
            <a:r>
              <a:rPr lang="es-MX" sz="1400" b="1" dirty="0" smtClean="0">
                <a:solidFill>
                  <a:srgbClr val="FF0000"/>
                </a:solidFill>
              </a:rPr>
              <a:t>103</a:t>
            </a:r>
            <a:r>
              <a:rPr lang="es-MX" sz="1400" b="0" dirty="0" smtClean="0">
                <a:solidFill>
                  <a:srgbClr val="FF0000"/>
                </a:solidFill>
              </a:rPr>
              <a:t> </a:t>
            </a:r>
            <a:r>
              <a:rPr lang="es-MX" sz="1400" b="0" dirty="0"/>
              <a:t>fichas de Técnico Superior </a:t>
            </a:r>
            <a:r>
              <a:rPr lang="es-MX" sz="1400" b="0" dirty="0" smtClean="0"/>
              <a:t>Universitario, de las cuales  </a:t>
            </a:r>
            <a:r>
              <a:rPr lang="es-MX" sz="1400" dirty="0" smtClean="0"/>
              <a:t>se inscribieron </a:t>
            </a:r>
            <a:r>
              <a:rPr lang="es-MX" sz="1400" b="1" dirty="0" smtClean="0">
                <a:solidFill>
                  <a:srgbClr val="FF0000"/>
                </a:solidFill>
              </a:rPr>
              <a:t>86</a:t>
            </a:r>
            <a:r>
              <a:rPr lang="es-MX" sz="1400" dirty="0" smtClean="0"/>
              <a:t> aspirantes, </a:t>
            </a:r>
            <a:r>
              <a:rPr lang="es-MX" sz="1400" b="0" dirty="0" smtClean="0"/>
              <a:t>a continuación se muestra el comportamiento de las fichas en los tres P.E. que se ofertaron en dicho periodo.</a:t>
            </a:r>
            <a:endParaRPr lang="es-MX" sz="1400" b="0" dirty="0"/>
          </a:p>
        </p:txBody>
      </p:sp>
      <p:sp>
        <p:nvSpPr>
          <p:cNvPr id="8195" name="Text Box 7"/>
          <p:cNvSpPr txBox="1">
            <a:spLocks noChangeArrowheads="1"/>
          </p:cNvSpPr>
          <p:nvPr/>
        </p:nvSpPr>
        <p:spPr bwMode="auto">
          <a:xfrm>
            <a:off x="3357563" y="142875"/>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sp>
        <p:nvSpPr>
          <p:cNvPr id="8196" name="Text Box 7"/>
          <p:cNvSpPr txBox="1">
            <a:spLocks noChangeArrowheads="1"/>
          </p:cNvSpPr>
          <p:nvPr/>
        </p:nvSpPr>
        <p:spPr bwMode="auto">
          <a:xfrm>
            <a:off x="4357688" y="500063"/>
            <a:ext cx="4679950" cy="584775"/>
          </a:xfrm>
          <a:prstGeom prst="rect">
            <a:avLst/>
          </a:prstGeom>
          <a:noFill/>
          <a:ln w="9525">
            <a:noFill/>
            <a:miter lim="800000"/>
            <a:headEnd/>
            <a:tailEnd/>
          </a:ln>
        </p:spPr>
        <p:txBody>
          <a:bodyPr>
            <a:spAutoFit/>
          </a:bodyPr>
          <a:lstStyle/>
          <a:p>
            <a:pPr algn="r"/>
            <a:r>
              <a:rPr lang="es-MX" sz="2000" b="1" dirty="0">
                <a:solidFill>
                  <a:srgbClr val="800000"/>
                </a:solidFill>
              </a:rPr>
              <a:t>Campaña de captación</a:t>
            </a:r>
          </a:p>
          <a:p>
            <a:pPr algn="r"/>
            <a:r>
              <a:rPr lang="es-MX" sz="1200" b="1" dirty="0"/>
              <a:t>Se vincula con el proyecto </a:t>
            </a:r>
            <a:r>
              <a:rPr lang="es-MX" sz="1200" b="1" dirty="0">
                <a:solidFill>
                  <a:srgbClr val="800000"/>
                </a:solidFill>
              </a:rPr>
              <a:t>difusión institucional </a:t>
            </a:r>
            <a:r>
              <a:rPr lang="es-MX" sz="1200" b="1" dirty="0"/>
              <a:t>del </a:t>
            </a:r>
            <a:r>
              <a:rPr lang="es-MX" sz="1200" b="1" dirty="0" smtClean="0"/>
              <a:t>poa</a:t>
            </a:r>
            <a:endParaRPr lang="es-MX" sz="2000" b="1" dirty="0">
              <a:solidFill>
                <a:srgbClr val="800000"/>
              </a:solidFill>
            </a:endParaRPr>
          </a:p>
        </p:txBody>
      </p:sp>
      <p:pic>
        <p:nvPicPr>
          <p:cNvPr id="8197" name="Picture 12"/>
          <p:cNvPicPr>
            <a:picLocks noChangeAspect="1" noChangeArrowheads="1"/>
          </p:cNvPicPr>
          <p:nvPr/>
        </p:nvPicPr>
        <p:blipFill>
          <a:blip r:embed="rId3" cstate="print"/>
          <a:srcRect l="8349" t="5264" r="7815" b="5206"/>
          <a:stretch>
            <a:fillRect/>
          </a:stretch>
        </p:blipFill>
        <p:spPr bwMode="auto">
          <a:xfrm>
            <a:off x="3357554" y="2357430"/>
            <a:ext cx="4143404" cy="2643206"/>
          </a:xfrm>
          <a:prstGeom prst="rect">
            <a:avLst/>
          </a:prstGeom>
          <a:noFill/>
          <a:ln w="9525">
            <a:noFill/>
            <a:miter lim="800000"/>
            <a:headEnd/>
            <a:tailEnd/>
          </a:ln>
        </p:spPr>
      </p:pic>
      <p:sp>
        <p:nvSpPr>
          <p:cNvPr id="8198" name="Text Box 7"/>
          <p:cNvSpPr txBox="1">
            <a:spLocks noChangeArrowheads="1"/>
          </p:cNvSpPr>
          <p:nvPr/>
        </p:nvSpPr>
        <p:spPr bwMode="auto">
          <a:xfrm>
            <a:off x="1989705" y="5833608"/>
            <a:ext cx="6840000" cy="738664"/>
          </a:xfrm>
          <a:prstGeom prst="rect">
            <a:avLst/>
          </a:prstGeom>
          <a:noFill/>
          <a:ln w="9525">
            <a:noFill/>
            <a:miter lim="800000"/>
            <a:headEnd/>
            <a:tailEnd/>
          </a:ln>
        </p:spPr>
        <p:txBody>
          <a:bodyPr>
            <a:spAutoFit/>
          </a:bodyPr>
          <a:lstStyle/>
          <a:p>
            <a:pPr algn="just"/>
            <a:r>
              <a:rPr lang="es-MX" sz="1400" b="0" dirty="0"/>
              <a:t>Se entregaron </a:t>
            </a:r>
            <a:r>
              <a:rPr lang="es-MX" sz="1400" b="0" dirty="0" smtClean="0">
                <a:solidFill>
                  <a:srgbClr val="FF0000"/>
                </a:solidFill>
              </a:rPr>
              <a:t>22 </a:t>
            </a:r>
            <a:r>
              <a:rPr lang="es-MX" sz="1400" b="0" dirty="0"/>
              <a:t>fichas </a:t>
            </a:r>
            <a:r>
              <a:rPr lang="es-MX" sz="1400" b="0" dirty="0" smtClean="0"/>
              <a:t>para el </a:t>
            </a:r>
            <a:r>
              <a:rPr lang="es-MX" sz="1400" b="0" dirty="0"/>
              <a:t>Nivel 5A (Ingeniería), </a:t>
            </a:r>
            <a:r>
              <a:rPr lang="es-MX" sz="1400" b="0" dirty="0" smtClean="0"/>
              <a:t>del </a:t>
            </a:r>
            <a:r>
              <a:rPr lang="es-MX" sz="1400" b="0" dirty="0"/>
              <a:t>Programa Educativo de Desarrollo Empresarial de Proyectos </a:t>
            </a:r>
            <a:r>
              <a:rPr lang="es-MX" sz="1400" b="0" dirty="0" smtClean="0"/>
              <a:t>Sustentables, en la modalidad de despresurizado (viernes y sábado), de las cuales solo se inscribieron 20 estudiantes .</a:t>
            </a:r>
            <a:endParaRPr lang="es-MX" sz="1400" b="0" dirty="0"/>
          </a:p>
        </p:txBody>
      </p:sp>
      <p:sp>
        <p:nvSpPr>
          <p:cNvPr id="8" name="Text Box 7"/>
          <p:cNvSpPr txBox="1">
            <a:spLocks noChangeArrowheads="1"/>
          </p:cNvSpPr>
          <p:nvPr/>
        </p:nvSpPr>
        <p:spPr bwMode="auto">
          <a:xfrm>
            <a:off x="1989705" y="5057315"/>
            <a:ext cx="6840000" cy="738664"/>
          </a:xfrm>
          <a:prstGeom prst="rect">
            <a:avLst/>
          </a:prstGeom>
          <a:noFill/>
          <a:ln w="9525">
            <a:noFill/>
            <a:miter lim="800000"/>
            <a:headEnd/>
            <a:tailEnd/>
          </a:ln>
        </p:spPr>
        <p:txBody>
          <a:bodyPr>
            <a:spAutoFit/>
          </a:bodyPr>
          <a:lstStyle/>
          <a:p>
            <a:pPr algn="just"/>
            <a:r>
              <a:rPr lang="es-MX" sz="1400" b="0" dirty="0" smtClean="0"/>
              <a:t>Cabe señalar que en este periodo disminuyo la entrega de fichas por acciones en materia de captación  no efectuadas durante  septiembre - diciembre  de 2009, por la falta de presupuesto,  en  un </a:t>
            </a:r>
            <a:r>
              <a:rPr lang="es-MX" sz="1400" b="1" dirty="0" smtClean="0">
                <a:solidFill>
                  <a:srgbClr val="FF0000"/>
                </a:solidFill>
              </a:rPr>
              <a:t>18.25 % (23 fichas) menos.</a:t>
            </a:r>
            <a:endParaRPr lang="es-MX" sz="1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7"/>
          <p:cNvSpPr txBox="1">
            <a:spLocks noChangeArrowheads="1"/>
          </p:cNvSpPr>
          <p:nvPr/>
        </p:nvSpPr>
        <p:spPr bwMode="auto">
          <a:xfrm>
            <a:off x="1643063" y="581025"/>
            <a:ext cx="7394575" cy="584200"/>
          </a:xfrm>
          <a:prstGeom prst="rect">
            <a:avLst/>
          </a:prstGeom>
          <a:noFill/>
          <a:ln w="9525">
            <a:noFill/>
            <a:miter lim="800000"/>
            <a:headEnd/>
            <a:tailEnd/>
          </a:ln>
        </p:spPr>
        <p:txBody>
          <a:bodyPr>
            <a:spAutoFit/>
          </a:bodyPr>
          <a:lstStyle/>
          <a:p>
            <a:pPr lvl="1" algn="r"/>
            <a:r>
              <a:rPr lang="es-MX" sz="2000" b="1">
                <a:solidFill>
                  <a:srgbClr val="800000"/>
                </a:solidFill>
              </a:rPr>
              <a:t>Programas  Educativos: TSU.</a:t>
            </a:r>
          </a:p>
          <a:p>
            <a:pPr lvl="1" algn="r"/>
            <a:r>
              <a:rPr lang="es-MX" sz="1200" b="1"/>
              <a:t>Se vincula con el proyecto </a:t>
            </a:r>
            <a:r>
              <a:rPr lang="es-MX" sz="1200" b="1">
                <a:solidFill>
                  <a:srgbClr val="800000"/>
                </a:solidFill>
              </a:rPr>
              <a:t>difusión institucional, </a:t>
            </a:r>
            <a:r>
              <a:rPr lang="es-MX" sz="1200" b="1"/>
              <a:t>del poa</a:t>
            </a:r>
            <a:endParaRPr lang="es-MX" sz="2000" b="1">
              <a:solidFill>
                <a:srgbClr val="800000"/>
              </a:solidFill>
            </a:endParaRPr>
          </a:p>
        </p:txBody>
      </p:sp>
      <p:sp>
        <p:nvSpPr>
          <p:cNvPr id="9219" name="Text Box 7"/>
          <p:cNvSpPr txBox="1">
            <a:spLocks noChangeArrowheads="1"/>
          </p:cNvSpPr>
          <p:nvPr/>
        </p:nvSpPr>
        <p:spPr bwMode="auto">
          <a:xfrm>
            <a:off x="3357563" y="214313"/>
            <a:ext cx="5680075" cy="400050"/>
          </a:xfrm>
          <a:prstGeom prst="rect">
            <a:avLst/>
          </a:prstGeom>
          <a:noFill/>
          <a:ln w="9525">
            <a:noFill/>
            <a:miter lim="800000"/>
            <a:headEnd/>
            <a:tailEnd/>
          </a:ln>
        </p:spPr>
        <p:txBody>
          <a:bodyPr>
            <a:spAutoFit/>
          </a:bodyPr>
          <a:lstStyle/>
          <a:p>
            <a:pPr algn="r"/>
            <a:r>
              <a:rPr lang="es-MX" sz="2000" b="1" dirty="0">
                <a:solidFill>
                  <a:srgbClr val="800000"/>
                </a:solidFill>
              </a:rPr>
              <a:t>I. Proceso: Oferta y Demanda Educativa</a:t>
            </a:r>
          </a:p>
        </p:txBody>
      </p:sp>
      <p:pic>
        <p:nvPicPr>
          <p:cNvPr id="104449" name="Picture 1"/>
          <p:cNvPicPr>
            <a:picLocks noChangeAspect="1" noChangeArrowheads="1"/>
          </p:cNvPicPr>
          <p:nvPr/>
        </p:nvPicPr>
        <p:blipFill>
          <a:blip r:embed="rId3" cstate="print"/>
          <a:srcRect l="3219" r="2360"/>
          <a:stretch>
            <a:fillRect/>
          </a:stretch>
        </p:blipFill>
        <p:spPr bwMode="auto">
          <a:xfrm>
            <a:off x="1976419" y="1500174"/>
            <a:ext cx="6863342" cy="50538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3682</TotalTime>
  <Words>10156</Words>
  <Application>Microsoft Office PowerPoint</Application>
  <PresentationFormat>Presentación en pantalla (4:3)</PresentationFormat>
  <Paragraphs>1825</Paragraphs>
  <Slides>74</Slides>
  <Notes>74</Notes>
  <HiddenSlides>0</HiddenSlides>
  <MMClips>0</MMClips>
  <ScaleCrop>false</ScaleCrop>
  <HeadingPairs>
    <vt:vector size="4" baseType="variant">
      <vt:variant>
        <vt:lpstr>Tema</vt:lpstr>
      </vt:variant>
      <vt:variant>
        <vt:i4>1</vt:i4>
      </vt:variant>
      <vt:variant>
        <vt:lpstr>Títulos de diapositiva</vt:lpstr>
      </vt:variant>
      <vt:variant>
        <vt:i4>74</vt:i4>
      </vt:variant>
    </vt:vector>
  </HeadingPairs>
  <TitlesOfParts>
    <vt:vector size="75"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SASA761101</dc:creator>
  <cp:lastModifiedBy>LOTR720527</cp:lastModifiedBy>
  <cp:revision>170</cp:revision>
  <dcterms:created xsi:type="dcterms:W3CDTF">2010-05-27T18:05:21Z</dcterms:created>
  <dcterms:modified xsi:type="dcterms:W3CDTF">2010-07-22T14:28:18Z</dcterms:modified>
</cp:coreProperties>
</file>